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8" r:id="rId1"/>
  </p:sldMasterIdLst>
  <p:notesMasterIdLst>
    <p:notesMasterId r:id="rId42"/>
  </p:notesMasterIdLst>
  <p:sldIdLst>
    <p:sldId id="302" r:id="rId2"/>
    <p:sldId id="256" r:id="rId3"/>
    <p:sldId id="271" r:id="rId4"/>
    <p:sldId id="272" r:id="rId5"/>
    <p:sldId id="273" r:id="rId6"/>
    <p:sldId id="300" r:id="rId7"/>
    <p:sldId id="274" r:id="rId8"/>
    <p:sldId id="275" r:id="rId9"/>
    <p:sldId id="276" r:id="rId10"/>
    <p:sldId id="277" r:id="rId11"/>
    <p:sldId id="279" r:id="rId12"/>
    <p:sldId id="294" r:id="rId13"/>
    <p:sldId id="284" r:id="rId14"/>
    <p:sldId id="262" r:id="rId15"/>
    <p:sldId id="263" r:id="rId16"/>
    <p:sldId id="301" r:id="rId17"/>
    <p:sldId id="285" r:id="rId18"/>
    <p:sldId id="298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287" r:id="rId27"/>
    <p:sldId id="269" r:id="rId28"/>
    <p:sldId id="296" r:id="rId29"/>
    <p:sldId id="290" r:id="rId30"/>
    <p:sldId id="291" r:id="rId31"/>
    <p:sldId id="289" r:id="rId32"/>
    <p:sldId id="292" r:id="rId33"/>
    <p:sldId id="297" r:id="rId34"/>
    <p:sldId id="303" r:id="rId35"/>
    <p:sldId id="293" r:id="rId36"/>
    <p:sldId id="278" r:id="rId37"/>
    <p:sldId id="282" r:id="rId38"/>
    <p:sldId id="283" r:id="rId39"/>
    <p:sldId id="281" r:id="rId40"/>
    <p:sldId id="299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7" autoAdjust="0"/>
    <p:restoredTop sz="94729" autoAdjust="0"/>
  </p:normalViewPr>
  <p:slideViewPr>
    <p:cSldViewPr snapToGrid="0">
      <p:cViewPr varScale="1">
        <p:scale>
          <a:sx n="82" d="100"/>
          <a:sy n="82" d="100"/>
        </p:scale>
        <p:origin x="8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553274-07A7-47D4-AD38-18A314F8A5DF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E47BC-B820-4C92-BB1B-325CC7AD4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758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اگرچه تعیین اینکه آیا زایمان به طور طبیعی پیشرفت می کند جزء کلیدی مراقبت های داخل زایمانی است،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E47BC-B820-4C92-BB1B-325CC7AD4C8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380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کنسرسیوم کار ایمن</a:t>
            </a:r>
            <a:endParaRPr lang="en-US" dirty="0" smtClean="0"/>
          </a:p>
          <a:p>
            <a:r>
              <a:rPr lang="fa-IR" dirty="0" smtClean="0"/>
              <a:t>داده های قوی معاصر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E47BC-B820-4C92-BB1B-325CC7AD4C8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87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occiput posterior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E47BC-B820-4C92-BB1B-325CC7AD4C8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658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004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542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9105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486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9927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941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1816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6088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746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19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524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422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98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995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300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25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92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40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  <p:sldLayoutId id="214748376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511" y="1436077"/>
            <a:ext cx="10018713" cy="1752599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In The name of GOD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96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1025768"/>
            <a:ext cx="9593997" cy="31242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The most recent recommendations from </a:t>
            </a:r>
            <a:r>
              <a:rPr lang="en-US" b="1" dirty="0">
                <a:solidFill>
                  <a:srgbClr val="C00000"/>
                </a:solidFill>
              </a:rPr>
              <a:t>ACOG</a:t>
            </a:r>
            <a:r>
              <a:rPr lang="en-US" dirty="0"/>
              <a:t> and </a:t>
            </a:r>
            <a:r>
              <a:rPr lang="en-US" b="1" dirty="0" smtClean="0">
                <a:solidFill>
                  <a:srgbClr val="C00000"/>
                </a:solidFill>
              </a:rPr>
              <a:t>SMFM</a:t>
            </a:r>
            <a:r>
              <a:rPr lang="en-US" dirty="0" smtClean="0"/>
              <a:t> and </a:t>
            </a:r>
            <a:r>
              <a:rPr lang="en-US" dirty="0"/>
              <a:t>the revised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WHO </a:t>
            </a:r>
            <a:r>
              <a:rPr lang="en-US" dirty="0" err="1"/>
              <a:t>partograph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have </a:t>
            </a:r>
            <a:r>
              <a:rPr lang="en-US" dirty="0" smtClean="0"/>
              <a:t>all incorporated </a:t>
            </a:r>
            <a:r>
              <a:rPr lang="en-US" dirty="0"/>
              <a:t>changes based on data from Zhang et </a:t>
            </a:r>
            <a:r>
              <a:rPr lang="en-US" dirty="0" smtClean="0"/>
              <a:t>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20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65" y="603738"/>
            <a:ext cx="10018713" cy="1752599"/>
          </a:xfrm>
        </p:spPr>
        <p:txBody>
          <a:bodyPr>
            <a:normAutofit/>
          </a:bodyPr>
          <a:lstStyle/>
          <a:p>
            <a:r>
              <a:rPr lang="en-US" b="1" dirty="0"/>
              <a:t>Normal progression in </a:t>
            </a:r>
            <a:r>
              <a:rPr lang="en-US" b="1" dirty="0">
                <a:solidFill>
                  <a:srgbClr val="C00000"/>
                </a:solidFill>
              </a:rPr>
              <a:t>induced</a:t>
            </a:r>
            <a:r>
              <a:rPr lang="en-US" b="1" dirty="0"/>
              <a:t> labors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752599"/>
            <a:ext cx="10018713" cy="3124201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latent phase </a:t>
            </a:r>
            <a:r>
              <a:rPr lang="en-US" dirty="0"/>
              <a:t>(defined as dilation &lt;6 cm) </a:t>
            </a:r>
            <a:r>
              <a:rPr lang="en-US" dirty="0" smtClean="0"/>
              <a:t>is </a:t>
            </a:r>
            <a:r>
              <a:rPr lang="en-US" b="1" dirty="0" smtClean="0"/>
              <a:t>significantly </a:t>
            </a:r>
            <a:r>
              <a:rPr lang="en-US" b="1" dirty="0"/>
              <a:t>longer </a:t>
            </a:r>
            <a:r>
              <a:rPr lang="en-US" dirty="0"/>
              <a:t>in patients </a:t>
            </a:r>
            <a:r>
              <a:rPr lang="en-US" b="1" dirty="0">
                <a:solidFill>
                  <a:srgbClr val="C00000"/>
                </a:solidFill>
              </a:rPr>
              <a:t>undergoing induction </a:t>
            </a:r>
            <a:r>
              <a:rPr lang="en-US" dirty="0"/>
              <a:t>than in those in spontaneous labor </a:t>
            </a:r>
            <a:r>
              <a:rPr lang="en-US" dirty="0" smtClean="0"/>
              <a:t>and can </a:t>
            </a:r>
            <a:r>
              <a:rPr lang="en-US" dirty="0"/>
              <a:t>take many hours, whereas the active phase (defined as dilation ≥6 cm) and the </a:t>
            </a:r>
            <a:r>
              <a:rPr lang="en-US" dirty="0" smtClean="0"/>
              <a:t>second stage </a:t>
            </a:r>
            <a:r>
              <a:rPr lang="en-US" dirty="0"/>
              <a:t>are not longer.</a:t>
            </a:r>
          </a:p>
        </p:txBody>
      </p:sp>
    </p:spTree>
    <p:extLst>
      <p:ext uri="{BB962C8B-B14F-4D97-AF65-F5344CB8AC3E}">
        <p14:creationId xmlns:p14="http://schemas.microsoft.com/office/powerpoint/2010/main" val="19200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3296" y="111369"/>
            <a:ext cx="10018713" cy="1752599"/>
          </a:xfrm>
        </p:spPr>
        <p:txBody>
          <a:bodyPr/>
          <a:lstStyle/>
          <a:p>
            <a:r>
              <a:rPr lang="en-US" b="1" dirty="0"/>
              <a:t>Ultrasound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3296" y="1395047"/>
            <a:ext cx="4895055" cy="4794738"/>
          </a:xfrm>
        </p:spPr>
        <p:txBody>
          <a:bodyPr/>
          <a:lstStyle/>
          <a:p>
            <a:r>
              <a:rPr lang="en-US" sz="2400" dirty="0"/>
              <a:t>It can document fetal </a:t>
            </a:r>
            <a:r>
              <a:rPr lang="en-US" sz="2400" b="1" dirty="0"/>
              <a:t>position</a:t>
            </a:r>
            <a:r>
              <a:rPr lang="en-US" sz="2400" dirty="0"/>
              <a:t> and</a:t>
            </a:r>
            <a:r>
              <a:rPr lang="en-US" sz="2400" b="1" dirty="0"/>
              <a:t> descent</a:t>
            </a:r>
            <a:r>
              <a:rPr lang="en-US" sz="2400" dirty="0"/>
              <a:t>, the presence and extent of </a:t>
            </a:r>
            <a:r>
              <a:rPr lang="en-US" sz="2400" b="1" dirty="0"/>
              <a:t>caput</a:t>
            </a:r>
            <a:r>
              <a:rPr lang="en-US" sz="2400" dirty="0"/>
              <a:t>, and </a:t>
            </a:r>
            <a:r>
              <a:rPr lang="en-US" sz="2400" b="1" dirty="0"/>
              <a:t>rotation</a:t>
            </a:r>
            <a:r>
              <a:rPr lang="en-US" sz="2400" dirty="0"/>
              <a:t> (when performed serially) in the 2ed  stage.</a:t>
            </a:r>
          </a:p>
          <a:p>
            <a:endParaRPr lang="en-US" sz="2400" dirty="0"/>
          </a:p>
          <a:p>
            <a:r>
              <a:rPr lang="en-US" sz="2400" dirty="0"/>
              <a:t>When the ultrasound is performed at the beginning of the second stage, this technique may be </a:t>
            </a:r>
            <a:r>
              <a:rPr lang="en-US" sz="2400" b="1" dirty="0"/>
              <a:t>used to predict </a:t>
            </a:r>
            <a:r>
              <a:rPr lang="en-US" sz="2400" dirty="0"/>
              <a:t>the likelihood of spontaneous vaginal birth.</a:t>
            </a:r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06309" y="1594338"/>
            <a:ext cx="5369168" cy="6506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96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75440" y="1380068"/>
            <a:ext cx="8574622" cy="2616199"/>
          </a:xfrm>
        </p:spPr>
        <p:txBody>
          <a:bodyPr>
            <a:normAutofit/>
          </a:bodyPr>
          <a:lstStyle/>
          <a:p>
            <a:r>
              <a:rPr lang="en-US" sz="4000" b="1" dirty="0"/>
              <a:t>D</a:t>
            </a:r>
            <a:r>
              <a:rPr lang="en-US" sz="4000" b="1" dirty="0" smtClean="0"/>
              <a:t>iagnosis and Management of First-Stage </a:t>
            </a:r>
            <a:r>
              <a:rPr lang="en-US" sz="4000" b="1" dirty="0"/>
              <a:t>L</a:t>
            </a:r>
            <a:r>
              <a:rPr lang="en-US" sz="4000" b="1" dirty="0" smtClean="0"/>
              <a:t>abor</a:t>
            </a:r>
            <a:br>
              <a:rPr lang="en-US" sz="4000" b="1" dirty="0" smtClean="0"/>
            </a:br>
            <a:r>
              <a:rPr lang="en-US" sz="4000" b="1" dirty="0" err="1"/>
              <a:t>A</a:t>
            </a:r>
            <a:r>
              <a:rPr lang="en-US" sz="4000" b="1" dirty="0" err="1" smtClean="0"/>
              <a:t>bnormalites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77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Risk Factors for Uterine Dysfunction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633" y="2174629"/>
            <a:ext cx="10018713" cy="3124201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Neuraxial analgesia </a:t>
            </a:r>
            <a:r>
              <a:rPr lang="en-US" dirty="0"/>
              <a:t>can slow labor and has been associated with longer first </a:t>
            </a:r>
            <a:r>
              <a:rPr lang="en-US" dirty="0" smtClean="0"/>
              <a:t>and second </a:t>
            </a:r>
            <a:r>
              <a:rPr lang="en-US" dirty="0"/>
              <a:t>stages of </a:t>
            </a:r>
            <a:r>
              <a:rPr lang="en-US" dirty="0" smtClean="0"/>
              <a:t>labor, </a:t>
            </a:r>
            <a:r>
              <a:rPr lang="en-US" dirty="0"/>
              <a:t>cesarean delivery rates are not </a:t>
            </a:r>
            <a:r>
              <a:rPr lang="en-US" dirty="0" smtClean="0"/>
              <a:t>higher.</a:t>
            </a:r>
          </a:p>
          <a:p>
            <a:endParaRPr lang="en-US" dirty="0" smtClean="0"/>
          </a:p>
          <a:p>
            <a:r>
              <a:rPr lang="en-US" b="1" dirty="0"/>
              <a:t>Chorioamnionitis</a:t>
            </a:r>
            <a:r>
              <a:rPr lang="en-US" dirty="0"/>
              <a:t> is associated with prolonged </a:t>
            </a:r>
            <a:r>
              <a:rPr lang="en-US" dirty="0" smtClean="0"/>
              <a:t>labor and uterine dysfunction.</a:t>
            </a:r>
            <a:r>
              <a:rPr lang="en-US" dirty="0"/>
              <a:t> augmentation of protracted labor is </a:t>
            </a:r>
            <a:r>
              <a:rPr lang="en-US" dirty="0" smtClean="0"/>
              <a:t>prudent.</a:t>
            </a:r>
          </a:p>
          <a:p>
            <a:endParaRPr lang="en-US" dirty="0" smtClean="0"/>
          </a:p>
          <a:p>
            <a:r>
              <a:rPr lang="en-US" dirty="0"/>
              <a:t>A </a:t>
            </a:r>
            <a:r>
              <a:rPr lang="en-US" b="1" dirty="0"/>
              <a:t>higher station </a:t>
            </a:r>
            <a:r>
              <a:rPr lang="en-US" dirty="0"/>
              <a:t>at the onset of labor is significantly linked </a:t>
            </a:r>
            <a:r>
              <a:rPr lang="en-US" dirty="0" smtClean="0"/>
              <a:t>with subsequent dystocia.</a:t>
            </a:r>
            <a:r>
              <a:rPr lang="en-US" dirty="0"/>
              <a:t> most </a:t>
            </a:r>
            <a:r>
              <a:rPr lang="en-US" b="1" dirty="0" err="1"/>
              <a:t>nulliparas</a:t>
            </a:r>
            <a:r>
              <a:rPr lang="en-US" dirty="0"/>
              <a:t> without fetal head engagement at diagnosis </a:t>
            </a:r>
            <a:r>
              <a:rPr lang="en-US" dirty="0" smtClean="0"/>
              <a:t>of active </a:t>
            </a:r>
            <a:r>
              <a:rPr lang="en-US" b="1" dirty="0"/>
              <a:t>labor still deliver </a:t>
            </a:r>
            <a:r>
              <a:rPr lang="en-US" b="1" dirty="0" smtClean="0"/>
              <a:t>vaginally</a:t>
            </a:r>
            <a:r>
              <a:rPr lang="en-US" dirty="0" smtClean="0"/>
              <a:t>, in  </a:t>
            </a:r>
            <a:r>
              <a:rPr lang="en-US" b="1" dirty="0" smtClean="0"/>
              <a:t>parous </a:t>
            </a:r>
            <a:r>
              <a:rPr lang="en-US" b="1" dirty="0"/>
              <a:t>women </a:t>
            </a:r>
            <a:r>
              <a:rPr lang="en-US" b="1" dirty="0" smtClean="0"/>
              <a:t> </a:t>
            </a:r>
            <a:r>
              <a:rPr lang="en-US" dirty="0"/>
              <a:t>the head typically </a:t>
            </a:r>
            <a:r>
              <a:rPr lang="en-US" b="1" dirty="0"/>
              <a:t>descends later </a:t>
            </a:r>
            <a:r>
              <a:rPr lang="en-US" dirty="0"/>
              <a:t>in labor.</a:t>
            </a:r>
          </a:p>
        </p:txBody>
      </p:sp>
    </p:spTree>
    <p:extLst>
      <p:ext uri="{BB962C8B-B14F-4D97-AF65-F5344CB8AC3E}">
        <p14:creationId xmlns:p14="http://schemas.microsoft.com/office/powerpoint/2010/main" val="222369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752599"/>
            <a:ext cx="10018713" cy="3124201"/>
          </a:xfrm>
        </p:spPr>
        <p:txBody>
          <a:bodyPr/>
          <a:lstStyle/>
          <a:p>
            <a:r>
              <a:rPr lang="en-US" dirty="0" smtClean="0"/>
              <a:t>Increased </a:t>
            </a:r>
            <a:r>
              <a:rPr lang="en-US" b="1" dirty="0" smtClean="0"/>
              <a:t>maternal age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b="1" dirty="0"/>
              <a:t>Maternal obesity </a:t>
            </a:r>
            <a:r>
              <a:rPr lang="en-US" dirty="0"/>
              <a:t>lengthens the first stages of </a:t>
            </a:r>
            <a:r>
              <a:rPr lang="en-US" dirty="0" smtClean="0"/>
              <a:t>labor   . C/S rates </a:t>
            </a:r>
            <a:r>
              <a:rPr lang="en-US" dirty="0"/>
              <a:t>are higher in this </a:t>
            </a:r>
            <a:r>
              <a:rPr lang="en-US" dirty="0" smtClean="0"/>
              <a:t>group.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86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1365738"/>
            <a:ext cx="10018713" cy="3124201"/>
          </a:xfrm>
        </p:spPr>
        <p:txBody>
          <a:bodyPr>
            <a:normAutofit/>
          </a:bodyPr>
          <a:lstStyle/>
          <a:p>
            <a:r>
              <a:rPr lang="en-US" sz="2800" b="1" u="sng" dirty="0" smtClean="0"/>
              <a:t>First Stage of Labor </a:t>
            </a:r>
            <a:r>
              <a:rPr lang="en-US" sz="2800" b="1" dirty="0" smtClean="0"/>
              <a:t>:</a:t>
            </a:r>
            <a:r>
              <a:rPr lang="en-US" sz="2800" b="1" dirty="0" smtClean="0">
                <a:solidFill>
                  <a:srgbClr val="FF0000"/>
                </a:solidFill>
              </a:rPr>
              <a:t>①</a:t>
            </a:r>
            <a:r>
              <a:rPr lang="en-US" sz="2800" b="1" dirty="0" smtClean="0"/>
              <a:t>  </a:t>
            </a:r>
            <a:r>
              <a:rPr lang="en-US" sz="2800" dirty="0" smtClean="0"/>
              <a:t>Latent phase   ,</a:t>
            </a:r>
            <a:r>
              <a:rPr lang="en-US" sz="2800" b="1" dirty="0" smtClean="0">
                <a:solidFill>
                  <a:srgbClr val="FF0000"/>
                </a:solidFill>
              </a:rPr>
              <a:t>②</a:t>
            </a:r>
            <a:r>
              <a:rPr lang="en-US" sz="2800" dirty="0" smtClean="0"/>
              <a:t> Active Phase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3916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865" y="568570"/>
            <a:ext cx="10018713" cy="1752599"/>
          </a:xfrm>
        </p:spPr>
        <p:txBody>
          <a:bodyPr/>
          <a:lstStyle/>
          <a:p>
            <a:r>
              <a:rPr lang="en-US" b="1" dirty="0" smtClean="0"/>
              <a:t>Diagnosis of Latent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8802" y="1940169"/>
            <a:ext cx="10018713" cy="3124201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diagnosis of latent phase is based on presence of </a:t>
            </a:r>
            <a:r>
              <a:rPr lang="en-US" dirty="0" smtClean="0"/>
              <a:t>contractions, cervical </a:t>
            </a:r>
            <a:r>
              <a:rPr lang="en-US" dirty="0"/>
              <a:t>dilation </a:t>
            </a:r>
            <a:r>
              <a:rPr lang="en-US" b="1" dirty="0"/>
              <a:t>&lt;6 cm </a:t>
            </a:r>
            <a:r>
              <a:rPr lang="en-US" dirty="0"/>
              <a:t>on digital examination, slow cervical </a:t>
            </a:r>
            <a:r>
              <a:rPr lang="en-US" dirty="0" smtClean="0"/>
              <a:t>change. </a:t>
            </a:r>
          </a:p>
          <a:p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is little consensus regarding absolute diagnostic criteria </a:t>
            </a:r>
            <a:r>
              <a:rPr lang="en-US" dirty="0" smtClean="0"/>
              <a:t>for either </a:t>
            </a:r>
            <a:r>
              <a:rPr lang="en-US" dirty="0"/>
              <a:t>the beginning or end of the latent phase, </a:t>
            </a:r>
            <a:r>
              <a:rPr lang="en-US" b="1" dirty="0"/>
              <a:t>except</a:t>
            </a:r>
            <a:r>
              <a:rPr lang="en-US" dirty="0"/>
              <a:t> that patients with </a:t>
            </a:r>
            <a:r>
              <a:rPr lang="en-US" b="1" dirty="0" smtClean="0"/>
              <a:t>cervical dilation </a:t>
            </a:r>
            <a:r>
              <a:rPr lang="en-US" b="1" dirty="0"/>
              <a:t>≥6 cm </a:t>
            </a:r>
            <a:r>
              <a:rPr lang="en-US" dirty="0"/>
              <a:t>who are contracting are generally thought to be in the </a:t>
            </a:r>
            <a:r>
              <a:rPr lang="en-US" dirty="0" smtClean="0"/>
              <a:t>active phase.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3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6064" y="603739"/>
            <a:ext cx="10018713" cy="1752599"/>
          </a:xfrm>
        </p:spPr>
        <p:txBody>
          <a:bodyPr/>
          <a:lstStyle/>
          <a:p>
            <a:r>
              <a:rPr lang="en-US" b="1" dirty="0"/>
              <a:t>P</a:t>
            </a:r>
            <a:r>
              <a:rPr lang="en-US" b="1" dirty="0" smtClean="0"/>
              <a:t>rolong </a:t>
            </a:r>
            <a:r>
              <a:rPr lang="en-US" b="1" dirty="0"/>
              <a:t>L</a:t>
            </a:r>
            <a:r>
              <a:rPr lang="en-US" b="1" dirty="0" smtClean="0"/>
              <a:t>atent Phase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1" y="1740876"/>
            <a:ext cx="4895055" cy="3124201"/>
          </a:xfrm>
        </p:spPr>
        <p:txBody>
          <a:bodyPr/>
          <a:lstStyle/>
          <a:p>
            <a:r>
              <a:rPr lang="en-US" sz="2400" b="1" u="sng" dirty="0"/>
              <a:t>Contemporary </a:t>
            </a:r>
            <a:r>
              <a:rPr lang="en-US" sz="2400" b="1" u="sng" dirty="0" smtClean="0"/>
              <a:t>data</a:t>
            </a:r>
          </a:p>
          <a:p>
            <a:r>
              <a:rPr lang="en-US" sz="2600" dirty="0" smtClean="0"/>
              <a:t>In </a:t>
            </a:r>
            <a:r>
              <a:rPr lang="en-US" sz="2600" dirty="0" err="1" smtClean="0"/>
              <a:t>nulliparas</a:t>
            </a:r>
            <a:r>
              <a:rPr lang="en-US" sz="2600" dirty="0" smtClean="0"/>
              <a:t> </a:t>
            </a:r>
            <a:r>
              <a:rPr lang="en-US" sz="2600" dirty="0"/>
              <a:t>was 30 </a:t>
            </a:r>
            <a:r>
              <a:rPr lang="en-US" sz="2600" dirty="0" err="1" smtClean="0"/>
              <a:t>hrs</a:t>
            </a:r>
            <a:r>
              <a:rPr lang="en-US" sz="2600" dirty="0" smtClean="0"/>
              <a:t> </a:t>
            </a:r>
            <a:r>
              <a:rPr lang="en-US" sz="2600" dirty="0"/>
              <a:t>(</a:t>
            </a:r>
            <a:r>
              <a:rPr lang="en-US" sz="2600" dirty="0" smtClean="0"/>
              <a:t>median     </a:t>
            </a:r>
            <a:r>
              <a:rPr lang="en-US" sz="2600" dirty="0"/>
              <a:t>9 </a:t>
            </a:r>
            <a:r>
              <a:rPr lang="en-US" sz="2600" dirty="0" err="1" smtClean="0"/>
              <a:t>hrs</a:t>
            </a:r>
            <a:r>
              <a:rPr lang="en-US" sz="2600" dirty="0"/>
              <a:t>) </a:t>
            </a:r>
            <a:endParaRPr lang="en-US" sz="2600" dirty="0" smtClean="0"/>
          </a:p>
          <a:p>
            <a:r>
              <a:rPr lang="en-US" sz="2600" dirty="0"/>
              <a:t>I</a:t>
            </a:r>
            <a:r>
              <a:rPr lang="en-US" sz="2600" dirty="0" smtClean="0"/>
              <a:t>n </a:t>
            </a:r>
            <a:r>
              <a:rPr lang="en-US" sz="2600" dirty="0"/>
              <a:t>multiparas, 24.5 </a:t>
            </a:r>
            <a:r>
              <a:rPr lang="en-US" sz="2600" dirty="0" err="1" smtClean="0"/>
              <a:t>hrs</a:t>
            </a:r>
            <a:r>
              <a:rPr lang="en-US" sz="2600" dirty="0" smtClean="0"/>
              <a:t> (median </a:t>
            </a:r>
            <a:r>
              <a:rPr lang="en-US" sz="2600" dirty="0"/>
              <a:t>6.8 hours).</a:t>
            </a:r>
            <a:endParaRPr lang="en-US" sz="2600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79821" y="1280745"/>
            <a:ext cx="4895056" cy="3124200"/>
          </a:xfrm>
        </p:spPr>
        <p:txBody>
          <a:bodyPr/>
          <a:lstStyle/>
          <a:p>
            <a:r>
              <a:rPr lang="en-US" sz="2400" b="1" u="sng" dirty="0"/>
              <a:t>Friedman/1950s </a:t>
            </a:r>
            <a:r>
              <a:rPr lang="en-US" sz="2400" b="1" u="sng" dirty="0" smtClean="0"/>
              <a:t>data</a:t>
            </a:r>
          </a:p>
          <a:p>
            <a:r>
              <a:rPr lang="en-US" sz="2600" dirty="0" smtClean="0"/>
              <a:t>In </a:t>
            </a:r>
            <a:r>
              <a:rPr lang="en-US" sz="2600" dirty="0" err="1" smtClean="0"/>
              <a:t>nulliparas</a:t>
            </a:r>
            <a:r>
              <a:rPr lang="en-US" sz="2600" dirty="0"/>
              <a:t>, this was 20 </a:t>
            </a:r>
            <a:r>
              <a:rPr lang="en-US" sz="2600" dirty="0" err="1" smtClean="0"/>
              <a:t>hrs</a:t>
            </a:r>
            <a:r>
              <a:rPr lang="en-US" sz="2600" dirty="0" smtClean="0"/>
              <a:t> </a:t>
            </a:r>
            <a:r>
              <a:rPr lang="en-US" sz="2600" dirty="0"/>
              <a:t>and in multiparas, 14 </a:t>
            </a:r>
            <a:r>
              <a:rPr lang="en-US" sz="2600" dirty="0" err="1" smtClean="0"/>
              <a:t>hrs</a:t>
            </a:r>
            <a:endParaRPr lang="en-US" sz="26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576646" y="2262554"/>
            <a:ext cx="23446" cy="21423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231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Factors affecting the duration of the latent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151184"/>
            <a:ext cx="10018713" cy="3124201"/>
          </a:xfrm>
        </p:spPr>
        <p:txBody>
          <a:bodyPr/>
          <a:lstStyle/>
          <a:p>
            <a:r>
              <a:rPr lang="en-US" b="1" dirty="0"/>
              <a:t>A favorable cervix </a:t>
            </a:r>
            <a:r>
              <a:rPr lang="en-US" dirty="0" smtClean="0"/>
              <a:t>(  </a:t>
            </a:r>
            <a:r>
              <a:rPr lang="en-US" dirty="0"/>
              <a:t>a Bishop score ≥6) at the onset of </a:t>
            </a:r>
            <a:r>
              <a:rPr lang="en-US" dirty="0" smtClean="0"/>
              <a:t>labors.</a:t>
            </a:r>
            <a:endParaRPr lang="en-US" dirty="0"/>
          </a:p>
          <a:p>
            <a:r>
              <a:rPr lang="en-US" b="1" dirty="0" smtClean="0"/>
              <a:t>Neuraxial </a:t>
            </a:r>
            <a:r>
              <a:rPr lang="en-US" b="1" dirty="0"/>
              <a:t>anesthesia</a:t>
            </a:r>
            <a:r>
              <a:rPr lang="en-US" dirty="0"/>
              <a:t>. </a:t>
            </a:r>
            <a:r>
              <a:rPr lang="en-US" dirty="0" smtClean="0"/>
              <a:t>the </a:t>
            </a:r>
            <a:r>
              <a:rPr lang="en-US" dirty="0"/>
              <a:t>first </a:t>
            </a:r>
            <a:r>
              <a:rPr lang="en-US" dirty="0" smtClean="0"/>
              <a:t>stage was shorter than those </a:t>
            </a:r>
            <a:r>
              <a:rPr lang="en-US" dirty="0"/>
              <a:t>who received systemic </a:t>
            </a:r>
            <a:r>
              <a:rPr lang="en-US" dirty="0" smtClean="0"/>
              <a:t>opioid.</a:t>
            </a:r>
          </a:p>
          <a:p>
            <a:r>
              <a:rPr lang="en-US" dirty="0"/>
              <a:t>Abnormal </a:t>
            </a:r>
            <a:r>
              <a:rPr lang="en-US" b="1" dirty="0"/>
              <a:t>fetal positions</a:t>
            </a:r>
            <a:r>
              <a:rPr lang="en-US" dirty="0"/>
              <a:t>, such as </a:t>
            </a:r>
            <a:r>
              <a:rPr lang="en-US" dirty="0" smtClean="0"/>
              <a:t>OP and transverse </a:t>
            </a:r>
            <a:r>
              <a:rPr lang="en-US" dirty="0"/>
              <a:t>position.</a:t>
            </a:r>
          </a:p>
        </p:txBody>
      </p:sp>
    </p:spTree>
    <p:extLst>
      <p:ext uri="{BB962C8B-B14F-4D97-AF65-F5344CB8AC3E}">
        <p14:creationId xmlns:p14="http://schemas.microsoft.com/office/powerpoint/2010/main" val="17901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7540" y="1380068"/>
            <a:ext cx="8574622" cy="2616199"/>
          </a:xfrm>
        </p:spPr>
        <p:txBody>
          <a:bodyPr/>
          <a:lstStyle/>
          <a:p>
            <a:r>
              <a:rPr lang="en-US" b="1" dirty="0" smtClean="0"/>
              <a:t>Management of First Stage of labor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0823" y="4875498"/>
            <a:ext cx="6987645" cy="1388534"/>
          </a:xfrm>
        </p:spPr>
        <p:txBody>
          <a:bodyPr/>
          <a:lstStyle/>
          <a:p>
            <a:r>
              <a:rPr lang="fa-IR" dirty="0" smtClean="0"/>
              <a:t>بازآموزی 1402 شیراز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29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0494" y="1670538"/>
            <a:ext cx="10018713" cy="3124201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Factors </a:t>
            </a:r>
            <a:r>
              <a:rPr lang="en-US" b="1" dirty="0"/>
              <a:t>without a clear effect on latent phase </a:t>
            </a:r>
            <a:r>
              <a:rPr lang="en-US" dirty="0"/>
              <a:t>duration include: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Maternal age</a:t>
            </a:r>
          </a:p>
          <a:p>
            <a:r>
              <a:rPr lang="en-US" dirty="0" smtClean="0"/>
              <a:t>Pelvic </a:t>
            </a:r>
            <a:r>
              <a:rPr lang="en-US" dirty="0"/>
              <a:t>capacity</a:t>
            </a:r>
          </a:p>
          <a:p>
            <a:r>
              <a:rPr lang="en-US" dirty="0" smtClean="0"/>
              <a:t> </a:t>
            </a:r>
            <a:r>
              <a:rPr lang="en-US" dirty="0"/>
              <a:t>Gestational age</a:t>
            </a:r>
          </a:p>
          <a:p>
            <a:r>
              <a:rPr lang="en-US" dirty="0" smtClean="0"/>
              <a:t>Newborn </a:t>
            </a:r>
            <a:r>
              <a:rPr lang="en-US" dirty="0"/>
              <a:t>weight</a:t>
            </a:r>
          </a:p>
        </p:txBody>
      </p:sp>
    </p:spTree>
    <p:extLst>
      <p:ext uri="{BB962C8B-B14F-4D97-AF65-F5344CB8AC3E}">
        <p14:creationId xmlns:p14="http://schemas.microsoft.com/office/powerpoint/2010/main" val="137515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1562099"/>
            <a:ext cx="10018713" cy="3124201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r>
              <a:rPr lang="en-US" dirty="0"/>
              <a:t>A </a:t>
            </a:r>
            <a:r>
              <a:rPr lang="en-US" b="1" dirty="0"/>
              <a:t>longer latent phase duration </a:t>
            </a:r>
            <a:r>
              <a:rPr lang="en-US" dirty="0"/>
              <a:t>has also been associated with </a:t>
            </a:r>
            <a:r>
              <a:rPr lang="en-US" b="1" dirty="0"/>
              <a:t>adverse </a:t>
            </a:r>
            <a:r>
              <a:rPr lang="en-US" b="1" dirty="0" smtClean="0"/>
              <a:t>outcomes other </a:t>
            </a:r>
            <a:r>
              <a:rPr lang="en-US" b="1" dirty="0"/>
              <a:t>than </a:t>
            </a:r>
            <a:r>
              <a:rPr lang="en-US" b="1" dirty="0" smtClean="0"/>
              <a:t>C/S</a:t>
            </a:r>
            <a:r>
              <a:rPr lang="en-US" dirty="0" smtClean="0"/>
              <a:t>. </a:t>
            </a:r>
            <a:r>
              <a:rPr lang="en-US" dirty="0"/>
              <a:t>included more frequent dystocia diagnosis and related interventions </a:t>
            </a:r>
            <a:r>
              <a:rPr lang="en-US" dirty="0" smtClean="0"/>
              <a:t>(</a:t>
            </a:r>
            <a:r>
              <a:rPr lang="en-US" dirty="0"/>
              <a:t> </a:t>
            </a:r>
            <a:r>
              <a:rPr lang="en-US" dirty="0" smtClean="0"/>
              <a:t>oxytocin </a:t>
            </a:r>
            <a:r>
              <a:rPr lang="en-US" dirty="0"/>
              <a:t>augmentation, amniotomy, epidural anesthesia) during the </a:t>
            </a:r>
            <a:r>
              <a:rPr lang="en-US" b="1" dirty="0" smtClean="0"/>
              <a:t>active phase </a:t>
            </a:r>
            <a:r>
              <a:rPr lang="en-US" b="1" dirty="0"/>
              <a:t>or second </a:t>
            </a:r>
            <a:r>
              <a:rPr lang="en-US" b="1" dirty="0" smtClean="0"/>
              <a:t>stage</a:t>
            </a:r>
            <a:r>
              <a:rPr lang="en-US" dirty="0" smtClean="0"/>
              <a:t>, </a:t>
            </a:r>
            <a:r>
              <a:rPr lang="en-US" dirty="0"/>
              <a:t>and </a:t>
            </a:r>
            <a:r>
              <a:rPr lang="en-US" dirty="0" smtClean="0"/>
              <a:t> risk </a:t>
            </a:r>
            <a:r>
              <a:rPr lang="en-US" dirty="0"/>
              <a:t>of </a:t>
            </a:r>
            <a:r>
              <a:rPr lang="en-US" b="1" dirty="0"/>
              <a:t>chorioamnionitis</a:t>
            </a:r>
            <a:r>
              <a:rPr lang="en-US" dirty="0"/>
              <a:t> </a:t>
            </a:r>
            <a:r>
              <a:rPr lang="en-US" dirty="0" smtClean="0"/>
              <a:t>and OP  position </a:t>
            </a:r>
            <a:r>
              <a:rPr lang="en-US" dirty="0"/>
              <a:t>in </a:t>
            </a:r>
            <a:r>
              <a:rPr lang="en-US" dirty="0" err="1" smtClean="0"/>
              <a:t>nulliparas</a:t>
            </a:r>
            <a:r>
              <a:rPr lang="en-US" dirty="0" smtClean="0"/>
              <a:t>.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98750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Should pregnant people in the latent phase be at home or in the</a:t>
            </a:r>
            <a:br>
              <a:rPr lang="en-US" b="1" dirty="0"/>
            </a:br>
            <a:r>
              <a:rPr lang="en-US" b="1" dirty="0"/>
              <a:t>hospital?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0526" y="1904999"/>
            <a:ext cx="10018713" cy="3124201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Generally, the latent phase is best experienced at home </a:t>
            </a:r>
            <a:r>
              <a:rPr lang="en-US" dirty="0" smtClean="0"/>
              <a:t>because studies report </a:t>
            </a:r>
            <a:r>
              <a:rPr lang="en-US" dirty="0"/>
              <a:t>that patients with low-risk </a:t>
            </a:r>
            <a:r>
              <a:rPr lang="en-US" dirty="0" smtClean="0"/>
              <a:t>pregnancies admitted in </a:t>
            </a:r>
            <a:r>
              <a:rPr lang="en-US" dirty="0"/>
              <a:t>the latent phase are more likely to have interventions such </a:t>
            </a:r>
            <a:r>
              <a:rPr lang="en-US" dirty="0" smtClean="0"/>
              <a:t>as oxytocin </a:t>
            </a:r>
            <a:r>
              <a:rPr lang="en-US" dirty="0"/>
              <a:t>augmentation, epidural analgesia, </a:t>
            </a:r>
            <a:r>
              <a:rPr lang="en-US" dirty="0" smtClean="0"/>
              <a:t>and even C/S.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79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62099"/>
            <a:ext cx="10018713" cy="3124201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Some such patients </a:t>
            </a:r>
            <a:r>
              <a:rPr lang="en-US" b="1" dirty="0"/>
              <a:t>repetitively return to </a:t>
            </a:r>
            <a:r>
              <a:rPr lang="en-US" b="1" dirty="0" smtClean="0"/>
              <a:t>the labor </a:t>
            </a:r>
            <a:r>
              <a:rPr lang="en-US" dirty="0"/>
              <a:t>unit and become increasingly tired and frustrated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It is our practice to </a:t>
            </a:r>
            <a:r>
              <a:rPr lang="en-US" b="1" dirty="0" smtClean="0"/>
              <a:t>offer admission </a:t>
            </a:r>
            <a:r>
              <a:rPr lang="en-US" dirty="0"/>
              <a:t>to these patients as this type of latent phase can be physically </a:t>
            </a:r>
            <a:r>
              <a:rPr lang="en-US" dirty="0" smtClean="0"/>
              <a:t>and emotionally </a:t>
            </a:r>
            <a:r>
              <a:rPr lang="en-US" b="1" dirty="0"/>
              <a:t>exhausting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Another </a:t>
            </a:r>
            <a:r>
              <a:rPr lang="en-US" dirty="0"/>
              <a:t>common practice is to </a:t>
            </a:r>
            <a:r>
              <a:rPr lang="en-US" b="1" dirty="0"/>
              <a:t>offer a sedative to </a:t>
            </a:r>
            <a:r>
              <a:rPr lang="en-US" b="1" dirty="0" smtClean="0"/>
              <a:t>help </a:t>
            </a:r>
            <a:r>
              <a:rPr lang="en-US" dirty="0" smtClean="0"/>
              <a:t>the </a:t>
            </a:r>
            <a:r>
              <a:rPr lang="en-US" dirty="0"/>
              <a:t>patient fall asleep at home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One option is </a:t>
            </a:r>
            <a:r>
              <a:rPr lang="en-US" b="1" dirty="0"/>
              <a:t>zolpidem 5 mg orally</a:t>
            </a:r>
            <a:r>
              <a:rPr lang="en-US" dirty="0"/>
              <a:t>, which </a:t>
            </a:r>
            <a:r>
              <a:rPr lang="en-US" dirty="0" smtClean="0"/>
              <a:t>results in </a:t>
            </a:r>
            <a:r>
              <a:rPr lang="en-US" dirty="0"/>
              <a:t>low but detectable umbilical cord concentrations when taken less than </a:t>
            </a:r>
            <a:r>
              <a:rPr lang="en-US" dirty="0" smtClean="0"/>
              <a:t>11 </a:t>
            </a:r>
            <a:r>
              <a:rPr lang="en-US" dirty="0" err="1" smtClean="0"/>
              <a:t>hrs</a:t>
            </a:r>
            <a:r>
              <a:rPr lang="en-US" dirty="0" smtClean="0"/>
              <a:t> </a:t>
            </a:r>
            <a:r>
              <a:rPr lang="en-US" dirty="0"/>
              <a:t>prior to giving birth </a:t>
            </a:r>
            <a:r>
              <a:rPr lang="en-US" dirty="0" smtClean="0"/>
              <a:t>. </a:t>
            </a:r>
            <a:r>
              <a:rPr lang="en-US" dirty="0"/>
              <a:t>Neonatal sequelae are possible but unlikely </a:t>
            </a:r>
            <a:r>
              <a:rPr lang="en-US" dirty="0" smtClean="0"/>
              <a:t>after a </a:t>
            </a:r>
            <a:r>
              <a:rPr lang="en-US" dirty="0"/>
              <a:t>single maternal dose used for this purpose.</a:t>
            </a:r>
          </a:p>
        </p:txBody>
      </p:sp>
    </p:spTree>
    <p:extLst>
      <p:ext uri="{BB962C8B-B14F-4D97-AF65-F5344CB8AC3E}">
        <p14:creationId xmlns:p14="http://schemas.microsoft.com/office/powerpoint/2010/main" val="330011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2957" y="275493"/>
            <a:ext cx="10018713" cy="1752599"/>
          </a:xfrm>
        </p:spPr>
        <p:txBody>
          <a:bodyPr/>
          <a:lstStyle/>
          <a:p>
            <a:r>
              <a:rPr lang="en-US" b="1" dirty="0" smtClean="0"/>
              <a:t>Intervention in Latent Phase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9479" y="1600200"/>
            <a:ext cx="10018713" cy="3124201"/>
          </a:xfrm>
        </p:spPr>
        <p:txBody>
          <a:bodyPr/>
          <a:lstStyle/>
          <a:p>
            <a:r>
              <a:rPr lang="en-US" dirty="0"/>
              <a:t>Nonintervention is also an option.</a:t>
            </a:r>
          </a:p>
          <a:p>
            <a:r>
              <a:rPr lang="en-US" dirty="0" smtClean="0"/>
              <a:t>Parenteral</a:t>
            </a:r>
            <a:r>
              <a:rPr lang="en-US" b="1" dirty="0" smtClean="0"/>
              <a:t> </a:t>
            </a:r>
            <a:r>
              <a:rPr lang="en-US" b="1" dirty="0"/>
              <a:t>opioids </a:t>
            </a:r>
            <a:r>
              <a:rPr lang="en-US" dirty="0"/>
              <a:t>for therapeutic </a:t>
            </a:r>
            <a:r>
              <a:rPr lang="en-US" dirty="0" smtClean="0"/>
              <a:t>rest (preferred ) </a:t>
            </a:r>
            <a:r>
              <a:rPr lang="en-US" dirty="0"/>
              <a:t>.</a:t>
            </a:r>
          </a:p>
          <a:p>
            <a:r>
              <a:rPr lang="en-US" b="1" dirty="0"/>
              <a:t>Oxytocin</a:t>
            </a:r>
            <a:r>
              <a:rPr lang="en-US" dirty="0"/>
              <a:t> augmentation, with or without amniotomy and with or </a:t>
            </a:r>
            <a:r>
              <a:rPr lang="en-US" dirty="0" smtClean="0"/>
              <a:t>without epidural anesthesia.</a:t>
            </a:r>
          </a:p>
          <a:p>
            <a:r>
              <a:rPr lang="en-US" b="1" dirty="0" smtClean="0"/>
              <a:t>Amniotomy </a:t>
            </a:r>
            <a:r>
              <a:rPr lang="en-US" dirty="0" smtClean="0"/>
              <a:t>NOT advised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38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0525" y="1562099"/>
            <a:ext cx="10018713" cy="3124201"/>
          </a:xfrm>
        </p:spPr>
        <p:txBody>
          <a:bodyPr>
            <a:normAutofit/>
          </a:bodyPr>
          <a:lstStyle/>
          <a:p>
            <a:r>
              <a:rPr lang="en-US" dirty="0"/>
              <a:t>After ensuring maternal and fetal well-being, morphine or another </a:t>
            </a:r>
            <a:r>
              <a:rPr lang="en-US" dirty="0" smtClean="0"/>
              <a:t>opioid.</a:t>
            </a:r>
          </a:p>
          <a:p>
            <a:r>
              <a:rPr lang="en-US" dirty="0"/>
              <a:t>M</a:t>
            </a:r>
            <a:r>
              <a:rPr lang="en-US" dirty="0" smtClean="0"/>
              <a:t>orphine </a:t>
            </a:r>
            <a:r>
              <a:rPr lang="en-US" dirty="0"/>
              <a:t>5 to 10 </a:t>
            </a:r>
            <a:r>
              <a:rPr lang="en-US" dirty="0" smtClean="0"/>
              <a:t>mg  IM and IV  simultaneously</a:t>
            </a:r>
            <a:r>
              <a:rPr lang="en-US" dirty="0"/>
              <a:t>, not to exceed a total dose of 20 </a:t>
            </a:r>
            <a:r>
              <a:rPr lang="en-US" dirty="0" smtClean="0"/>
              <a:t>mg.</a:t>
            </a:r>
          </a:p>
          <a:p>
            <a:r>
              <a:rPr lang="en-US" dirty="0" smtClean="0"/>
              <a:t> </a:t>
            </a:r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dirty="0"/>
              <a:t>respirations were not depressed and </a:t>
            </a:r>
            <a:r>
              <a:rPr lang="en-US" dirty="0" smtClean="0"/>
              <a:t>the contractions </a:t>
            </a:r>
            <a:r>
              <a:rPr lang="en-US" dirty="0"/>
              <a:t>were continuing without cervical change after 20 minutes, </a:t>
            </a:r>
            <a:r>
              <a:rPr lang="en-US" dirty="0" smtClean="0"/>
              <a:t>an additional </a:t>
            </a:r>
            <a:r>
              <a:rPr lang="en-US" dirty="0"/>
              <a:t>10 mg could be given (for patients with obesity, initial and </a:t>
            </a:r>
            <a:r>
              <a:rPr lang="en-US" dirty="0" smtClean="0"/>
              <a:t>repeat doses </a:t>
            </a:r>
            <a:r>
              <a:rPr lang="en-US" dirty="0"/>
              <a:t>were increased by 5 mg) </a:t>
            </a:r>
            <a:r>
              <a:rPr lang="en-US" dirty="0" smtClean="0"/>
              <a:t>. </a:t>
            </a:r>
            <a:r>
              <a:rPr lang="en-US" dirty="0"/>
              <a:t>This was expected to result in 6 to 10 </a:t>
            </a:r>
            <a:r>
              <a:rPr lang="en-US" dirty="0" err="1" smtClean="0"/>
              <a:t>hrs</a:t>
            </a:r>
            <a:r>
              <a:rPr lang="en-US" dirty="0" smtClean="0"/>
              <a:t> of </a:t>
            </a:r>
            <a:r>
              <a:rPr lang="en-US" dirty="0"/>
              <a:t>sleep.</a:t>
            </a:r>
          </a:p>
        </p:txBody>
      </p:sp>
    </p:spTree>
    <p:extLst>
      <p:ext uri="{BB962C8B-B14F-4D97-AF65-F5344CB8AC3E}">
        <p14:creationId xmlns:p14="http://schemas.microsoft.com/office/powerpoint/2010/main" val="377378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1" y="351692"/>
            <a:ext cx="10018713" cy="1752599"/>
          </a:xfrm>
        </p:spPr>
        <p:txBody>
          <a:bodyPr/>
          <a:lstStyle/>
          <a:p>
            <a:r>
              <a:rPr lang="en-US" b="1" dirty="0" smtClean="0"/>
              <a:t>  Abnormal </a:t>
            </a:r>
            <a:r>
              <a:rPr lang="en-US" b="1" dirty="0"/>
              <a:t>A</a:t>
            </a:r>
            <a:r>
              <a:rPr lang="en-US" b="1" dirty="0" smtClean="0"/>
              <a:t>ctive </a:t>
            </a:r>
            <a:r>
              <a:rPr lang="en-US" b="1" dirty="0"/>
              <a:t>P</a:t>
            </a:r>
            <a:r>
              <a:rPr lang="en-US" b="1" dirty="0" smtClean="0"/>
              <a:t>hase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7757" y="2022229"/>
            <a:ext cx="10018713" cy="3124201"/>
          </a:xfrm>
        </p:spPr>
        <p:txBody>
          <a:bodyPr>
            <a:noAutofit/>
          </a:bodyPr>
          <a:lstStyle/>
          <a:p>
            <a:r>
              <a:rPr lang="en-US" dirty="0"/>
              <a:t>The active phase of labor </a:t>
            </a:r>
            <a:r>
              <a:rPr lang="en-US" b="1" dirty="0">
                <a:solidFill>
                  <a:srgbClr val="C00000"/>
                </a:solidFill>
              </a:rPr>
              <a:t>starts at 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6 cm </a:t>
            </a:r>
            <a:r>
              <a:rPr lang="en-US" b="1" dirty="0" smtClean="0">
                <a:solidFill>
                  <a:srgbClr val="C00000"/>
                </a:solidFill>
              </a:rPr>
              <a:t>,</a:t>
            </a:r>
            <a:r>
              <a:rPr lang="en-US" dirty="0" smtClean="0"/>
              <a:t>although </a:t>
            </a:r>
            <a:r>
              <a:rPr lang="en-US" dirty="0"/>
              <a:t>some will </a:t>
            </a:r>
            <a:r>
              <a:rPr lang="en-US" dirty="0" smtClean="0"/>
              <a:t>have begun </a:t>
            </a:r>
            <a:r>
              <a:rPr lang="en-US" dirty="0"/>
              <a:t>the active phase before 6 cm.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Abnormality of  </a:t>
            </a:r>
            <a:r>
              <a:rPr lang="en-US" dirty="0"/>
              <a:t>the active </a:t>
            </a:r>
            <a:r>
              <a:rPr lang="en-US" dirty="0" smtClean="0"/>
              <a:t>phase of </a:t>
            </a:r>
            <a:r>
              <a:rPr lang="en-US" dirty="0"/>
              <a:t>the first stage, </a:t>
            </a:r>
            <a:r>
              <a:rPr lang="en-US" dirty="0" smtClean="0"/>
              <a:t>include </a:t>
            </a:r>
            <a:r>
              <a:rPr lang="en-US" dirty="0" smtClean="0"/>
              <a:t>:</a:t>
            </a:r>
          </a:p>
          <a:p>
            <a:r>
              <a:rPr lang="en-US" b="1" dirty="0"/>
              <a:t>P</a:t>
            </a:r>
            <a:r>
              <a:rPr lang="en-US" b="1" dirty="0" smtClean="0"/>
              <a:t>rotraction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/>
              <a:t>arrest</a:t>
            </a:r>
            <a:r>
              <a:rPr lang="en-US" dirty="0"/>
              <a:t> disorders is</a:t>
            </a:r>
            <a:r>
              <a:rPr lang="en-US" b="1" u="sng" dirty="0"/>
              <a:t> independent </a:t>
            </a:r>
            <a:r>
              <a:rPr lang="en-US" dirty="0" smtClean="0"/>
              <a:t>of </a:t>
            </a:r>
            <a:r>
              <a:rPr lang="en-US" b="1" dirty="0" smtClean="0"/>
              <a:t>parity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Accurate assessment </a:t>
            </a:r>
            <a:r>
              <a:rPr lang="en-US" dirty="0"/>
              <a:t>of </a:t>
            </a:r>
            <a:r>
              <a:rPr lang="en-US" b="1" dirty="0"/>
              <a:t>adequacy of uterine contractions </a:t>
            </a:r>
            <a:r>
              <a:rPr lang="en-US" dirty="0"/>
              <a:t>is required.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2073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8566" y="1078362"/>
            <a:ext cx="8006575" cy="283889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748505" y="3917257"/>
            <a:ext cx="75366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NewRomanPSMT"/>
              </a:rPr>
              <a:t>Montevideo units are calculated by subtracting the baseline uterine pressure from </a:t>
            </a:r>
            <a:r>
              <a:rPr lang="en-US" sz="2000" dirty="0" smtClean="0">
                <a:latin typeface="TimesNewRomanPSMT"/>
              </a:rPr>
              <a:t>the peak </a:t>
            </a:r>
            <a:r>
              <a:rPr lang="en-US" sz="2000" dirty="0">
                <a:latin typeface="TimesNewRomanPSMT"/>
              </a:rPr>
              <a:t>contraction pressure for each contraction in a 10-minute window and adding the </a:t>
            </a:r>
            <a:r>
              <a:rPr lang="en-US" sz="2000" dirty="0" smtClean="0">
                <a:latin typeface="TimesNewRomanPSMT"/>
              </a:rPr>
              <a:t>pressures generated by each contraction.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99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0" y="451339"/>
            <a:ext cx="10018713" cy="1752599"/>
          </a:xfrm>
        </p:spPr>
        <p:txBody>
          <a:bodyPr/>
          <a:lstStyle/>
          <a:p>
            <a:r>
              <a:rPr lang="en-US" b="1" dirty="0"/>
              <a:t>Protraction 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8128" y="2203938"/>
            <a:ext cx="4895055" cy="3124201"/>
          </a:xfrm>
        </p:spPr>
        <p:txBody>
          <a:bodyPr/>
          <a:lstStyle/>
          <a:p>
            <a:r>
              <a:rPr lang="en-US" sz="2400" b="1" u="sng" dirty="0" smtClean="0"/>
              <a:t>In Contemporary data:</a:t>
            </a:r>
          </a:p>
          <a:p>
            <a:r>
              <a:rPr lang="en-US" sz="2400" b="1" dirty="0" smtClean="0"/>
              <a:t>Protraction </a:t>
            </a:r>
            <a:r>
              <a:rPr lang="en-US" sz="2400" dirty="0"/>
              <a:t>: protracted active phase in nulliparous or parous </a:t>
            </a:r>
            <a:r>
              <a:rPr lang="en-US" sz="2400" dirty="0" smtClean="0"/>
              <a:t>at  </a:t>
            </a:r>
            <a:r>
              <a:rPr lang="en-US" sz="2400" dirty="0"/>
              <a:t>≥6 cm dilation who dilate </a:t>
            </a:r>
            <a:r>
              <a:rPr lang="en-US" sz="2400" b="1" dirty="0"/>
              <a:t>&lt;1 to 2 cm over two hours.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3667" y="2028092"/>
            <a:ext cx="4895056" cy="3124200"/>
          </a:xfrm>
        </p:spPr>
        <p:txBody>
          <a:bodyPr/>
          <a:lstStyle/>
          <a:p>
            <a:r>
              <a:rPr lang="en-US" sz="2400" b="1" u="sng" dirty="0" smtClean="0"/>
              <a:t> By Friedman Data :</a:t>
            </a:r>
          </a:p>
          <a:p>
            <a:r>
              <a:rPr lang="en-US" sz="2400" dirty="0" smtClean="0"/>
              <a:t>Protraction </a:t>
            </a:r>
            <a:r>
              <a:rPr lang="en-US" sz="2400" dirty="0"/>
              <a:t>has been defined as </a:t>
            </a:r>
            <a:r>
              <a:rPr lang="en-US" sz="2400" dirty="0" smtClean="0"/>
              <a:t>  </a:t>
            </a:r>
            <a:r>
              <a:rPr lang="en-US" sz="2400" b="1" dirty="0" smtClean="0"/>
              <a:t>&lt;</a:t>
            </a:r>
            <a:r>
              <a:rPr lang="en-US" sz="2400" b="1" dirty="0"/>
              <a:t>1 cm/</a:t>
            </a:r>
            <a:r>
              <a:rPr lang="en-US" sz="2400" b="1" dirty="0" err="1"/>
              <a:t>hr</a:t>
            </a:r>
            <a:r>
              <a:rPr lang="en-US" sz="2400" b="1" dirty="0"/>
              <a:t> cervical dilation for a minimum of 4 hrs</a:t>
            </a:r>
            <a:r>
              <a:rPr lang="en-US" sz="2400" dirty="0"/>
              <a:t>.</a:t>
            </a:r>
          </a:p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133183" y="2614246"/>
            <a:ext cx="0" cy="20398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744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MANAGEMENT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Protraction Disorders 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858107"/>
            <a:ext cx="10018713" cy="3124201"/>
          </a:xfrm>
        </p:spPr>
        <p:txBody>
          <a:bodyPr>
            <a:normAutofit/>
          </a:bodyPr>
          <a:lstStyle/>
          <a:p>
            <a:r>
              <a:rPr lang="en-US" b="1" dirty="0" smtClean="0"/>
              <a:t>Oxytocin </a:t>
            </a:r>
            <a:r>
              <a:rPr lang="en-US" b="1" dirty="0"/>
              <a:t>and </a:t>
            </a:r>
            <a:r>
              <a:rPr lang="en-US" b="1" dirty="0" smtClean="0"/>
              <a:t>amniotomy</a:t>
            </a:r>
          </a:p>
          <a:p>
            <a:r>
              <a:rPr lang="en-US" dirty="0"/>
              <a:t>Oxytocin augmentation is reasonable even in the </a:t>
            </a:r>
            <a:r>
              <a:rPr lang="en-US" b="1" dirty="0"/>
              <a:t>absence </a:t>
            </a:r>
            <a:r>
              <a:rPr lang="en-US" b="1" dirty="0" smtClean="0"/>
              <a:t>of documented </a:t>
            </a:r>
            <a:r>
              <a:rPr lang="en-US" b="1" dirty="0" err="1"/>
              <a:t>hypocontractile</a:t>
            </a:r>
            <a:r>
              <a:rPr lang="en-US" b="1" dirty="0"/>
              <a:t> uterine activity</a:t>
            </a:r>
            <a:r>
              <a:rPr lang="en-US" dirty="0"/>
              <a:t>, given that </a:t>
            </a:r>
            <a:r>
              <a:rPr lang="en-US" b="1" dirty="0"/>
              <a:t>qualitative</a:t>
            </a:r>
            <a:r>
              <a:rPr lang="en-US" dirty="0"/>
              <a:t> assessment </a:t>
            </a:r>
            <a:r>
              <a:rPr lang="en-US" dirty="0" smtClean="0"/>
              <a:t>of uterine </a:t>
            </a:r>
            <a:r>
              <a:rPr lang="en-US" dirty="0"/>
              <a:t>activity </a:t>
            </a:r>
            <a:r>
              <a:rPr lang="en-US" b="1" dirty="0"/>
              <a:t>is imprecise </a:t>
            </a:r>
            <a:r>
              <a:rPr lang="en-US" dirty="0"/>
              <a:t>and quantitative measurement is invasive and of </a:t>
            </a:r>
            <a:r>
              <a:rPr lang="en-US" dirty="0" smtClean="0"/>
              <a:t>unproven benefit.</a:t>
            </a:r>
          </a:p>
        </p:txBody>
      </p:sp>
    </p:spTree>
    <p:extLst>
      <p:ext uri="{BB962C8B-B14F-4D97-AF65-F5344CB8AC3E}">
        <p14:creationId xmlns:p14="http://schemas.microsoft.com/office/powerpoint/2010/main" val="372833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428" y="-780584"/>
            <a:ext cx="10018713" cy="219307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3473" y="2116244"/>
            <a:ext cx="9905999" cy="3541714"/>
          </a:xfrm>
        </p:spPr>
        <p:txBody>
          <a:bodyPr>
            <a:normAutofit/>
          </a:bodyPr>
          <a:lstStyle/>
          <a:p>
            <a:r>
              <a:rPr lang="en-US" dirty="0"/>
              <a:t>Labor is</a:t>
            </a:r>
            <a:r>
              <a:rPr lang="en-US" b="1" dirty="0">
                <a:solidFill>
                  <a:srgbClr val="C00000"/>
                </a:solidFill>
              </a:rPr>
              <a:t> defined </a:t>
            </a:r>
            <a:r>
              <a:rPr lang="en-US" dirty="0"/>
              <a:t>as regular and painful uterine contractions that cause progressive </a:t>
            </a:r>
            <a:r>
              <a:rPr lang="en-US" b="1" dirty="0" smtClean="0">
                <a:solidFill>
                  <a:srgbClr val="C00000"/>
                </a:solidFill>
              </a:rPr>
              <a:t>dilation and </a:t>
            </a:r>
            <a:r>
              <a:rPr lang="en-US" b="1" dirty="0">
                <a:solidFill>
                  <a:srgbClr val="C00000"/>
                </a:solidFill>
              </a:rPr>
              <a:t>effacement </a:t>
            </a:r>
            <a:r>
              <a:rPr lang="en-US" dirty="0"/>
              <a:t>of the </a:t>
            </a:r>
            <a:r>
              <a:rPr lang="en-US" dirty="0" smtClean="0"/>
              <a:t>cervix. </a:t>
            </a:r>
          </a:p>
          <a:p>
            <a:endParaRPr lang="en-US" dirty="0" smtClean="0"/>
          </a:p>
          <a:p>
            <a:r>
              <a:rPr lang="en-US" dirty="0"/>
              <a:t>The</a:t>
            </a:r>
            <a:r>
              <a:rPr lang="en-US" b="1" dirty="0"/>
              <a:t> </a:t>
            </a:r>
            <a:r>
              <a:rPr lang="en-US" b="1" dirty="0" smtClean="0"/>
              <a:t>WHO </a:t>
            </a:r>
            <a:r>
              <a:rPr lang="en-US" dirty="0"/>
              <a:t>defined </a:t>
            </a:r>
            <a:r>
              <a:rPr lang="en-US" b="1" dirty="0">
                <a:solidFill>
                  <a:srgbClr val="C00000"/>
                </a:solidFill>
              </a:rPr>
              <a:t>normal birth </a:t>
            </a:r>
            <a:r>
              <a:rPr lang="en-US" dirty="0" smtClean="0"/>
              <a:t>as "</a:t>
            </a:r>
            <a:r>
              <a:rPr lang="en-US" b="1" dirty="0" smtClean="0"/>
              <a:t>spontaneous</a:t>
            </a:r>
            <a:r>
              <a:rPr lang="en-US" dirty="0" smtClean="0"/>
              <a:t> </a:t>
            </a:r>
            <a:r>
              <a:rPr lang="en-US" dirty="0"/>
              <a:t>in onset, low-risk at the start of labor and remaining so throughout labor </a:t>
            </a:r>
            <a:r>
              <a:rPr lang="en-US" dirty="0" smtClean="0"/>
              <a:t>and delivery</a:t>
            </a:r>
            <a:r>
              <a:rPr lang="en-US" dirty="0"/>
              <a:t>. The infant is born spontaneously in the </a:t>
            </a:r>
            <a:r>
              <a:rPr lang="en-US" b="1" dirty="0"/>
              <a:t>vertex position </a:t>
            </a:r>
            <a:r>
              <a:rPr lang="en-US" dirty="0"/>
              <a:t>between </a:t>
            </a:r>
            <a:r>
              <a:rPr lang="en-US" b="1" dirty="0"/>
              <a:t>37 and </a:t>
            </a:r>
            <a:r>
              <a:rPr lang="en-US" b="1" dirty="0" smtClean="0"/>
              <a:t>42 </a:t>
            </a:r>
            <a:r>
              <a:rPr lang="en-US" dirty="0" smtClean="0"/>
              <a:t>completed weeks. </a:t>
            </a:r>
            <a:r>
              <a:rPr lang="en-US" b="1" dirty="0"/>
              <a:t>After birth</a:t>
            </a:r>
            <a:r>
              <a:rPr lang="en-US" dirty="0"/>
              <a:t>, mother and infant are in good </a:t>
            </a:r>
            <a:r>
              <a:rPr lang="en-US" dirty="0" smtClean="0"/>
              <a:t>condition.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74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910" y="1400906"/>
            <a:ext cx="10171114" cy="3124201"/>
          </a:xfrm>
        </p:spPr>
        <p:txBody>
          <a:bodyPr>
            <a:normAutofit/>
          </a:bodyPr>
          <a:lstStyle/>
          <a:p>
            <a:r>
              <a:rPr lang="en-US" b="1" dirty="0"/>
              <a:t>Amniotomy </a:t>
            </a:r>
            <a:r>
              <a:rPr lang="en-US" dirty="0" smtClean="0"/>
              <a:t>:  as </a:t>
            </a:r>
            <a:r>
              <a:rPr lang="en-US" dirty="0"/>
              <a:t>long as fetal descent is sufficient to minimize the risk of cord prolapse. </a:t>
            </a:r>
            <a:endParaRPr lang="en-US" dirty="0" smtClean="0"/>
          </a:p>
          <a:p>
            <a:r>
              <a:rPr lang="en-US" dirty="0" smtClean="0"/>
              <a:t>If the </a:t>
            </a:r>
            <a:r>
              <a:rPr lang="en-US" dirty="0"/>
              <a:t>head is not well applied to the cervix, </a:t>
            </a:r>
            <a:r>
              <a:rPr lang="en-US" dirty="0" smtClean="0"/>
              <a:t> </a:t>
            </a:r>
            <a:r>
              <a:rPr lang="en-US" dirty="0"/>
              <a:t>begin oxytocin but </a:t>
            </a:r>
            <a:r>
              <a:rPr lang="en-US" b="1" u="sng" dirty="0"/>
              <a:t>delay </a:t>
            </a:r>
            <a:r>
              <a:rPr lang="en-US" b="1" u="sng" dirty="0" smtClean="0"/>
              <a:t>performing </a:t>
            </a:r>
            <a:r>
              <a:rPr lang="en-US" dirty="0" smtClean="0"/>
              <a:t>amniotomy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b="1" u="sng" dirty="0"/>
              <a:t>oxytocin alone does not </a:t>
            </a:r>
            <a:r>
              <a:rPr lang="en-US" dirty="0"/>
              <a:t>result in </a:t>
            </a:r>
            <a:r>
              <a:rPr lang="en-US" b="1" dirty="0"/>
              <a:t>adequate progress within </a:t>
            </a:r>
            <a:r>
              <a:rPr lang="en-US" b="1" u="sng" dirty="0"/>
              <a:t>four to </a:t>
            </a:r>
            <a:r>
              <a:rPr lang="en-US" b="1" u="sng" dirty="0" err="1" smtClean="0"/>
              <a:t>six</a:t>
            </a:r>
            <a:r>
              <a:rPr lang="en-US" dirty="0" err="1" smtClean="0"/>
              <a:t>hrs</a:t>
            </a:r>
            <a:r>
              <a:rPr lang="en-US" dirty="0"/>
              <a:t>, we perform an amniotomy at that time.</a:t>
            </a:r>
          </a:p>
        </p:txBody>
      </p:sp>
    </p:spTree>
    <p:extLst>
      <p:ext uri="{BB962C8B-B14F-4D97-AF65-F5344CB8AC3E}">
        <p14:creationId xmlns:p14="http://schemas.microsoft.com/office/powerpoint/2010/main" val="229833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1389184"/>
            <a:ext cx="10018713" cy="3124201"/>
          </a:xfrm>
        </p:spPr>
        <p:txBody>
          <a:bodyPr/>
          <a:lstStyle/>
          <a:p>
            <a:r>
              <a:rPr lang="en-US" dirty="0"/>
              <a:t>These criteria were proposed by both the Society for Maternal-Fetal Medicine and </a:t>
            </a:r>
            <a:r>
              <a:rPr lang="en-US" dirty="0" smtClean="0"/>
              <a:t>ACOG.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65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1072661"/>
            <a:ext cx="10018713" cy="3124201"/>
          </a:xfrm>
        </p:spPr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eta-analyses </a:t>
            </a:r>
            <a:r>
              <a:rPr lang="en-US" dirty="0"/>
              <a:t>of randomized trials </a:t>
            </a:r>
            <a:r>
              <a:rPr lang="en-US" dirty="0" smtClean="0"/>
              <a:t>have shown </a:t>
            </a:r>
            <a:r>
              <a:rPr lang="en-US" dirty="0"/>
              <a:t>that the mean duration of labor can be </a:t>
            </a:r>
            <a:r>
              <a:rPr lang="en-US" b="1" dirty="0"/>
              <a:t>shortened by </a:t>
            </a:r>
            <a:r>
              <a:rPr lang="en-US" b="1" dirty="0" smtClean="0"/>
              <a:t>intervention.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1623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1234" y="263769"/>
            <a:ext cx="10018713" cy="1752599"/>
          </a:xfrm>
        </p:spPr>
        <p:txBody>
          <a:bodyPr/>
          <a:lstStyle/>
          <a:p>
            <a:r>
              <a:rPr lang="en-US" b="1" dirty="0" smtClean="0"/>
              <a:t>Arrest Disorders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1" y="1887415"/>
            <a:ext cx="4895055" cy="4149969"/>
          </a:xfrm>
        </p:spPr>
        <p:txBody>
          <a:bodyPr>
            <a:normAutofit/>
          </a:bodyPr>
          <a:lstStyle/>
          <a:p>
            <a:r>
              <a:rPr lang="en-US" sz="2400" b="1" u="sng" dirty="0"/>
              <a:t>In Contemporary data</a:t>
            </a:r>
            <a:r>
              <a:rPr lang="en-US" sz="2400" b="1" u="sng" dirty="0" smtClean="0"/>
              <a:t>:</a:t>
            </a:r>
            <a:endParaRPr lang="en-US" sz="2400" b="1" dirty="0" smtClean="0"/>
          </a:p>
          <a:p>
            <a:r>
              <a:rPr lang="en-US" sz="2000" b="1" dirty="0" smtClean="0"/>
              <a:t>Arrest </a:t>
            </a:r>
            <a:r>
              <a:rPr lang="en-US" sz="2000" dirty="0" smtClean="0"/>
              <a:t>: in </a:t>
            </a:r>
            <a:r>
              <a:rPr lang="en-US" sz="2000" dirty="0"/>
              <a:t>nulliparous or parous with ROM , cervical dilation ≥6 cm, and one of the following: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No cervical change for ≥  4 </a:t>
            </a:r>
            <a:r>
              <a:rPr lang="en-US" sz="2000" dirty="0" err="1"/>
              <a:t>hrs</a:t>
            </a:r>
            <a:r>
              <a:rPr lang="en-US" sz="2000" dirty="0"/>
              <a:t> despite adequate contractions (assessed </a:t>
            </a:r>
            <a:r>
              <a:rPr lang="en-US" sz="2000" b="1" u="sng" dirty="0"/>
              <a:t>qualitatively</a:t>
            </a:r>
            <a:r>
              <a:rPr lang="en-US" sz="2000" b="1" dirty="0"/>
              <a:t> or objectively </a:t>
            </a:r>
            <a:r>
              <a:rPr lang="en-US" sz="2000" dirty="0"/>
              <a:t>defined as &gt;200 MVU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No cervical change for ≥6 </a:t>
            </a:r>
            <a:r>
              <a:rPr lang="en-US" sz="2000" dirty="0" err="1"/>
              <a:t>hrs</a:t>
            </a:r>
            <a:r>
              <a:rPr lang="en-US" sz="2000" dirty="0"/>
              <a:t> of oxytocin administration with inadequate contractions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8" y="902676"/>
            <a:ext cx="4895056" cy="3124200"/>
          </a:xfrm>
        </p:spPr>
        <p:txBody>
          <a:bodyPr>
            <a:normAutofit/>
          </a:bodyPr>
          <a:lstStyle/>
          <a:p>
            <a:r>
              <a:rPr lang="en-US" sz="2400" b="1" u="sng" dirty="0"/>
              <a:t>By Friedman Data :</a:t>
            </a:r>
          </a:p>
          <a:p>
            <a:endParaRPr lang="en-US" dirty="0" smtClean="0"/>
          </a:p>
          <a:p>
            <a:r>
              <a:rPr lang="en-US" sz="2000" dirty="0" smtClean="0"/>
              <a:t>Defined </a:t>
            </a:r>
            <a:r>
              <a:rPr lang="en-US" sz="2000" dirty="0"/>
              <a:t>as no dilation for ≥2 </a:t>
            </a:r>
            <a:r>
              <a:rPr lang="en-US" sz="2000" dirty="0" err="1" smtClean="0"/>
              <a:t>hrs</a:t>
            </a:r>
            <a:endParaRPr lang="en-US" sz="20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482862" y="1887415"/>
            <a:ext cx="23446" cy="168812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57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178169"/>
            <a:ext cx="10018713" cy="3124201"/>
          </a:xfrm>
        </p:spPr>
        <p:txBody>
          <a:bodyPr/>
          <a:lstStyle/>
          <a:p>
            <a:r>
              <a:rPr lang="en-US" dirty="0"/>
              <a:t>As long as labor is </a:t>
            </a:r>
            <a:r>
              <a:rPr lang="en-US" dirty="0" err="1"/>
              <a:t>progressig</a:t>
            </a:r>
            <a:r>
              <a:rPr lang="en-US" dirty="0"/>
              <a:t>, either </a:t>
            </a:r>
            <a:r>
              <a:rPr lang="en-US" b="1" dirty="0"/>
              <a:t>slowly or normally</a:t>
            </a:r>
            <a:r>
              <a:rPr lang="en-US" dirty="0"/>
              <a:t>,  </a:t>
            </a:r>
            <a:r>
              <a:rPr lang="en-US" b="1" u="sng" dirty="0"/>
              <a:t>continue oxytocin </a:t>
            </a:r>
            <a:r>
              <a:rPr lang="en-US" dirty="0"/>
              <a:t>at the dose required </a:t>
            </a:r>
            <a:r>
              <a:rPr lang="en-US" b="1" dirty="0"/>
              <a:t>to maintain an adequate uterine contraction pattern.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3051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695" y="685799"/>
            <a:ext cx="10018713" cy="1752599"/>
          </a:xfrm>
        </p:spPr>
        <p:txBody>
          <a:bodyPr/>
          <a:lstStyle/>
          <a:p>
            <a:r>
              <a:rPr lang="en-US" b="1" dirty="0"/>
              <a:t>Arrest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5356" y="1058007"/>
            <a:ext cx="10018713" cy="3124201"/>
          </a:xfrm>
        </p:spPr>
        <p:txBody>
          <a:bodyPr/>
          <a:lstStyle/>
          <a:p>
            <a:endParaRPr lang="en-US" b="1" dirty="0" smtClean="0"/>
          </a:p>
          <a:p>
            <a:r>
              <a:rPr lang="en-US" dirty="0" smtClean="0"/>
              <a:t>If </a:t>
            </a:r>
            <a:r>
              <a:rPr lang="en-US" dirty="0"/>
              <a:t>an </a:t>
            </a:r>
            <a:r>
              <a:rPr lang="en-US" dirty="0" smtClean="0"/>
              <a:t>arrest occurs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dirty="0"/>
              <a:t>proceed with a </a:t>
            </a:r>
            <a:r>
              <a:rPr lang="en-US" b="1" dirty="0" smtClean="0"/>
              <a:t>C/S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45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56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0954" y="1380068"/>
            <a:ext cx="8574622" cy="2616199"/>
          </a:xfrm>
        </p:spPr>
        <p:txBody>
          <a:bodyPr>
            <a:normAutofit/>
          </a:bodyPr>
          <a:lstStyle/>
          <a:p>
            <a:r>
              <a:rPr lang="en-US" sz="4000" b="1" dirty="0"/>
              <a:t>M</a:t>
            </a:r>
            <a:r>
              <a:rPr lang="en-US" sz="4000" b="1" dirty="0" smtClean="0"/>
              <a:t>aternal and Newborn outcomes associated with Abnormal</a:t>
            </a:r>
            <a:br>
              <a:rPr lang="en-US" sz="4000" b="1" dirty="0" smtClean="0"/>
            </a:br>
            <a:r>
              <a:rPr lang="en-US" sz="4000" b="1" dirty="0" smtClean="0"/>
              <a:t>Labor progression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4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8" y="287216"/>
            <a:ext cx="10018713" cy="1752599"/>
          </a:xfrm>
        </p:spPr>
        <p:txBody>
          <a:bodyPr/>
          <a:lstStyle/>
          <a:p>
            <a:r>
              <a:rPr lang="en-US" b="1" dirty="0"/>
              <a:t>Maternal 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739590"/>
            <a:ext cx="9905999" cy="4649487"/>
          </a:xfrm>
        </p:spPr>
        <p:txBody>
          <a:bodyPr>
            <a:normAutofit fontScale="92500"/>
          </a:bodyPr>
          <a:lstStyle/>
          <a:p>
            <a:r>
              <a:rPr lang="en-US" dirty="0"/>
              <a:t>first- and second-stage protraction </a:t>
            </a:r>
            <a:r>
              <a:rPr lang="en-US" dirty="0" smtClean="0"/>
              <a:t>disorders  </a:t>
            </a:r>
            <a:r>
              <a:rPr lang="en-US" dirty="0"/>
              <a:t>associated with increased </a:t>
            </a:r>
            <a:r>
              <a:rPr lang="en-US" dirty="0" smtClean="0"/>
              <a:t>risks:</a:t>
            </a:r>
          </a:p>
          <a:p>
            <a:pPr marL="0" indent="0">
              <a:buNone/>
            </a:pPr>
            <a:r>
              <a:rPr lang="en-US" dirty="0"/>
              <a:t>• Chorioamnionitis</a:t>
            </a:r>
          </a:p>
          <a:p>
            <a:pPr marL="0" indent="0">
              <a:buNone/>
            </a:pPr>
            <a:r>
              <a:rPr lang="en-US" dirty="0"/>
              <a:t>• Assisted vaginal birth</a:t>
            </a:r>
          </a:p>
          <a:p>
            <a:pPr marL="0" indent="0">
              <a:buNone/>
            </a:pPr>
            <a:r>
              <a:rPr lang="en-US" dirty="0"/>
              <a:t>• Obstetric anal sphincter injury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smtClean="0"/>
              <a:t>C/S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Postpartum </a:t>
            </a:r>
            <a:r>
              <a:rPr lang="en-US" dirty="0" smtClean="0"/>
              <a:t>hemorrhage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Postpartum urinary retention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 smtClean="0"/>
              <a:t>Endometritis</a:t>
            </a:r>
            <a:endParaRPr lang="en-US" dirty="0" smtClean="0"/>
          </a:p>
          <a:p>
            <a:r>
              <a:rPr lang="en-US" dirty="0"/>
              <a:t>A second </a:t>
            </a:r>
            <a:r>
              <a:rPr lang="en-US" dirty="0" smtClean="0"/>
              <a:t>stage ≥</a:t>
            </a:r>
            <a:r>
              <a:rPr lang="en-US" dirty="0"/>
              <a:t>180 minutes has been associated with a modest increase in risk of </a:t>
            </a:r>
            <a:r>
              <a:rPr lang="en-US" b="1" dirty="0" smtClean="0">
                <a:solidFill>
                  <a:srgbClr val="C00000"/>
                </a:solidFill>
              </a:rPr>
              <a:t>spontaneous PTB </a:t>
            </a:r>
            <a:r>
              <a:rPr lang="en-US" dirty="0" smtClean="0"/>
              <a:t>in </a:t>
            </a:r>
            <a:r>
              <a:rPr lang="en-US" dirty="0"/>
              <a:t>the next pregnancy in some </a:t>
            </a:r>
            <a:r>
              <a:rPr lang="en-US" dirty="0" smtClean="0"/>
              <a:t>studies.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0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Newborn 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1998783"/>
            <a:ext cx="10018713" cy="3124201"/>
          </a:xfrm>
        </p:spPr>
        <p:txBody>
          <a:bodyPr/>
          <a:lstStyle/>
          <a:p>
            <a:r>
              <a:rPr lang="en-US" dirty="0"/>
              <a:t>Admission to a </a:t>
            </a:r>
            <a:r>
              <a:rPr lang="en-US" dirty="0" smtClean="0"/>
              <a:t>NICU</a:t>
            </a:r>
            <a:endParaRPr lang="en-US" dirty="0"/>
          </a:p>
          <a:p>
            <a:r>
              <a:rPr lang="en-US" dirty="0" smtClean="0"/>
              <a:t>RDS</a:t>
            </a:r>
            <a:endParaRPr lang="en-US" dirty="0"/>
          </a:p>
          <a:p>
            <a:r>
              <a:rPr lang="en-US" dirty="0" smtClean="0"/>
              <a:t>Confirmed </a:t>
            </a:r>
            <a:r>
              <a:rPr lang="en-US" dirty="0"/>
              <a:t>or suspected sepsis.</a:t>
            </a:r>
          </a:p>
          <a:p>
            <a:r>
              <a:rPr lang="en-US" dirty="0"/>
              <a:t>Birth asphyxia-related complications, which progressively increase with duration </a:t>
            </a:r>
            <a:r>
              <a:rPr lang="en-US" dirty="0" smtClean="0"/>
              <a:t>of second </a:t>
            </a:r>
            <a:r>
              <a:rPr lang="en-US" dirty="0"/>
              <a:t>stage</a:t>
            </a:r>
          </a:p>
        </p:txBody>
      </p:sp>
    </p:spTree>
    <p:extLst>
      <p:ext uri="{BB962C8B-B14F-4D97-AF65-F5344CB8AC3E}">
        <p14:creationId xmlns:p14="http://schemas.microsoft.com/office/powerpoint/2010/main" val="168783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597" y="1357803"/>
            <a:ext cx="9905999" cy="3541714"/>
          </a:xfrm>
        </p:spPr>
        <p:txBody>
          <a:bodyPr>
            <a:normAutofit/>
          </a:bodyPr>
          <a:lstStyle/>
          <a:p>
            <a:r>
              <a:rPr lang="en-US" dirty="0"/>
              <a:t>Although determining whether labor is progressing normally is a key component </a:t>
            </a:r>
            <a:r>
              <a:rPr lang="en-US" dirty="0" smtClean="0"/>
              <a:t>of intrapartum </a:t>
            </a:r>
            <a:r>
              <a:rPr lang="en-US" dirty="0"/>
              <a:t>care, determining the time of labor onset, measuring its progress, </a:t>
            </a:r>
            <a:r>
              <a:rPr lang="en-US" dirty="0" smtClean="0"/>
              <a:t>and evaluating </a:t>
            </a:r>
            <a:r>
              <a:rPr lang="en-US" dirty="0"/>
              <a:t>the uterine, fetal, and pelvic factors that affect its course are an inexact science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0438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65" y="228599"/>
            <a:ext cx="10018713" cy="1752599"/>
          </a:xfrm>
        </p:spPr>
        <p:txBody>
          <a:bodyPr>
            <a:normAutofit/>
          </a:bodyPr>
          <a:lstStyle/>
          <a:p>
            <a:endParaRPr lang="en-US" sz="4800" b="1" dirty="0"/>
          </a:p>
        </p:txBody>
      </p:sp>
      <p:pic>
        <p:nvPicPr>
          <p:cNvPr id="1026" name="Picture 2" descr="A Bliss Flowers Basket - MOM to be Flowers in Pakista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3282" y="1169374"/>
            <a:ext cx="5779477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184671" y="905606"/>
            <a:ext cx="73064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>
                <a:solidFill>
                  <a:srgbClr val="FFFF00"/>
                </a:solidFill>
              </a:rPr>
              <a:t>Thank You for Attention</a:t>
            </a:r>
            <a:endParaRPr lang="en-US" sz="5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51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870345"/>
            <a:ext cx="9905999" cy="3541714"/>
          </a:xfrm>
        </p:spPr>
        <p:txBody>
          <a:bodyPr>
            <a:normAutofit/>
          </a:bodyPr>
          <a:lstStyle/>
          <a:p>
            <a:r>
              <a:rPr lang="en-US" dirty="0"/>
              <a:t>"Abnormal labor," "dystocia," and "failure to progress" are traditional but </a:t>
            </a:r>
            <a:r>
              <a:rPr lang="en-US" b="1" dirty="0"/>
              <a:t>imprecise </a:t>
            </a:r>
            <a:r>
              <a:rPr lang="en-US" dirty="0" smtClean="0"/>
              <a:t>terms that </a:t>
            </a:r>
            <a:r>
              <a:rPr lang="en-US" dirty="0"/>
              <a:t>have been used to describe a labor pattern</a:t>
            </a:r>
            <a:r>
              <a:rPr lang="en-US" b="1" dirty="0"/>
              <a:t> deviating </a:t>
            </a:r>
            <a:r>
              <a:rPr lang="en-US" dirty="0"/>
              <a:t>from that observed in </a:t>
            </a:r>
            <a:r>
              <a:rPr lang="en-US" dirty="0" smtClean="0"/>
              <a:t>most patients </a:t>
            </a:r>
            <a:r>
              <a:rPr lang="en-US" dirty="0"/>
              <a:t>who have a spontaneous vaginal birth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In </a:t>
            </a:r>
            <a:r>
              <a:rPr lang="en-US" dirty="0"/>
              <a:t>the 1950s, Emanuel Friedman </a:t>
            </a:r>
            <a:r>
              <a:rPr lang="en-US" b="1" dirty="0"/>
              <a:t>described criteria </a:t>
            </a:r>
            <a:r>
              <a:rPr lang="en-US" dirty="0"/>
              <a:t>for the </a:t>
            </a:r>
            <a:r>
              <a:rPr lang="en-US" b="1" dirty="0"/>
              <a:t>normal </a:t>
            </a:r>
            <a:r>
              <a:rPr lang="en-US" b="1" dirty="0" smtClean="0"/>
              <a:t>progress </a:t>
            </a:r>
            <a:r>
              <a:rPr lang="en-US" dirty="0" smtClean="0"/>
              <a:t>of </a:t>
            </a:r>
            <a:r>
              <a:rPr lang="en-US" dirty="0"/>
              <a:t>labor </a:t>
            </a:r>
            <a:r>
              <a:rPr lang="en-US" dirty="0" smtClean="0"/>
              <a:t>these </a:t>
            </a:r>
            <a:r>
              <a:rPr lang="en-US" b="1" dirty="0"/>
              <a:t>criteria </a:t>
            </a:r>
            <a:r>
              <a:rPr lang="en-US" b="1" dirty="0" smtClean="0"/>
              <a:t>were used </a:t>
            </a:r>
            <a:r>
              <a:rPr lang="en-US" dirty="0"/>
              <a:t>for assessment and management of labor </a:t>
            </a:r>
            <a:r>
              <a:rPr lang="en-US" b="1" dirty="0"/>
              <a:t>for </a:t>
            </a:r>
            <a:r>
              <a:rPr lang="en-US" b="1" dirty="0" smtClean="0"/>
              <a:t>decades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5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634" y="1307123"/>
            <a:ext cx="10018713" cy="3124201"/>
          </a:xfrm>
        </p:spPr>
        <p:txBody>
          <a:bodyPr/>
          <a:lstStyle/>
          <a:p>
            <a:r>
              <a:rPr lang="en-US" dirty="0" smtClean="0"/>
              <a:t>                                                  Stage ①        Latent phase    ,       Active phase</a:t>
            </a:r>
          </a:p>
          <a:p>
            <a:r>
              <a:rPr lang="en-US" sz="3600" b="1" u="sng" dirty="0" smtClean="0"/>
              <a:t>Labor </a:t>
            </a:r>
            <a:r>
              <a:rPr lang="en-US" sz="3600" dirty="0" smtClean="0"/>
              <a:t>   </a:t>
            </a:r>
            <a:r>
              <a:rPr lang="en-US" dirty="0" smtClean="0"/>
              <a:t>                         Stage ②   </a:t>
            </a:r>
          </a:p>
          <a:p>
            <a:r>
              <a:rPr lang="en-US" dirty="0" smtClean="0"/>
              <a:t>                                                   Stage ③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91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142" y="193431"/>
            <a:ext cx="10018713" cy="1752599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6740" y="984738"/>
            <a:ext cx="10018713" cy="4501662"/>
          </a:xfrm>
        </p:spPr>
        <p:txBody>
          <a:bodyPr>
            <a:normAutofit/>
          </a:bodyPr>
          <a:lstStyle/>
          <a:p>
            <a:r>
              <a:rPr lang="en-US" dirty="0"/>
              <a:t>Since </a:t>
            </a:r>
            <a:r>
              <a:rPr lang="en-US" b="1" dirty="0"/>
              <a:t>2010</a:t>
            </a:r>
            <a:r>
              <a:rPr lang="en-US" dirty="0"/>
              <a:t>, several studies have evaluated the normal progress of labor in thousands </a:t>
            </a:r>
            <a:r>
              <a:rPr lang="en-US" dirty="0" smtClean="0"/>
              <a:t>of patients </a:t>
            </a:r>
            <a:r>
              <a:rPr lang="en-US" dirty="0"/>
              <a:t>to </a:t>
            </a:r>
            <a:r>
              <a:rPr lang="en-US" b="1" dirty="0"/>
              <a:t>establish contemporary criteria 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Most notably, </a:t>
            </a:r>
            <a:r>
              <a:rPr lang="en-US" b="1" dirty="0" smtClean="0"/>
              <a:t>Zhang </a:t>
            </a:r>
            <a:r>
              <a:rPr lang="en-US" dirty="0"/>
              <a:t>studied data </a:t>
            </a:r>
            <a:r>
              <a:rPr lang="en-US" dirty="0" smtClean="0"/>
              <a:t>from the </a:t>
            </a:r>
            <a:r>
              <a:rPr lang="en-US" dirty="0"/>
              <a:t>Consortium of Safe Labor, which included over 62,000 laboring patients at 19 hospitals </a:t>
            </a:r>
            <a:r>
              <a:rPr lang="en-US" dirty="0" smtClean="0"/>
              <a:t>in the United States and provided </a:t>
            </a:r>
            <a:r>
              <a:rPr lang="en-US" b="1" dirty="0" smtClean="0"/>
              <a:t>robust contemporary data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Although patients included in the contemporary dataset began </a:t>
            </a:r>
            <a:r>
              <a:rPr lang="en-US" dirty="0" smtClean="0"/>
              <a:t>labor spontaneously</a:t>
            </a:r>
            <a:r>
              <a:rPr lang="en-US" dirty="0"/>
              <a:t>, over </a:t>
            </a:r>
            <a:r>
              <a:rPr lang="en-US" dirty="0" smtClean="0"/>
              <a:t>45% </a:t>
            </a:r>
            <a:r>
              <a:rPr lang="en-US" dirty="0"/>
              <a:t>received oxytocin for labor augmentation and nearly </a:t>
            </a:r>
            <a:r>
              <a:rPr lang="en-US" dirty="0" smtClean="0"/>
              <a:t>75 % </a:t>
            </a:r>
            <a:r>
              <a:rPr lang="en-US" dirty="0"/>
              <a:t>received epidural </a:t>
            </a:r>
            <a:r>
              <a:rPr lang="en-US" dirty="0" smtClean="0"/>
              <a:t>analgesia.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99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1051" y="802888"/>
            <a:ext cx="9905999" cy="5018048"/>
          </a:xfrm>
        </p:spPr>
        <p:txBody>
          <a:bodyPr>
            <a:normAutofit fontScale="92500"/>
          </a:bodyPr>
          <a:lstStyle/>
          <a:p>
            <a:r>
              <a:rPr lang="en-US" b="1" dirty="0"/>
              <a:t>Contemporary criteria </a:t>
            </a:r>
            <a:r>
              <a:rPr lang="en-US" dirty="0"/>
              <a:t>are </a:t>
            </a:r>
            <a:r>
              <a:rPr lang="en-US" b="1" dirty="0">
                <a:solidFill>
                  <a:srgbClr val="C00000"/>
                </a:solidFill>
              </a:rPr>
              <a:t>different</a:t>
            </a:r>
            <a:r>
              <a:rPr lang="en-US" dirty="0"/>
              <a:t> from those described by Friedman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en-US" b="1" dirty="0">
                <a:solidFill>
                  <a:srgbClr val="C00000"/>
                </a:solidFill>
              </a:rPr>
              <a:t>active </a:t>
            </a:r>
            <a:r>
              <a:rPr lang="en-US" b="1" dirty="0" smtClean="0">
                <a:solidFill>
                  <a:srgbClr val="C00000"/>
                </a:solidFill>
              </a:rPr>
              <a:t>phase </a:t>
            </a:r>
            <a:r>
              <a:rPr lang="en-US" dirty="0" smtClean="0"/>
              <a:t>can </a:t>
            </a:r>
            <a:r>
              <a:rPr lang="en-US" dirty="0"/>
              <a:t>start at a </a:t>
            </a:r>
            <a:r>
              <a:rPr lang="en-US" b="1" dirty="0"/>
              <a:t>more </a:t>
            </a:r>
            <a:r>
              <a:rPr lang="en-US" b="1" dirty="0" smtClean="0"/>
              <a:t>advanced </a:t>
            </a:r>
            <a:r>
              <a:rPr lang="en-US" dirty="0" smtClean="0"/>
              <a:t>cervical dilation, and dilation can </a:t>
            </a:r>
            <a:r>
              <a:rPr lang="en-US" b="1" dirty="0" smtClean="0"/>
              <a:t>be slower </a:t>
            </a:r>
            <a:r>
              <a:rPr lang="en-US" dirty="0" smtClean="0"/>
              <a:t>than originally described and </a:t>
            </a:r>
            <a:r>
              <a:rPr lang="en-US" dirty="0"/>
              <a:t>can still be normal </a:t>
            </a:r>
            <a:r>
              <a:rPr lang="en-US" dirty="0" smtClean="0"/>
              <a:t>(associated </a:t>
            </a:r>
            <a:r>
              <a:rPr lang="en-US" dirty="0"/>
              <a:t>with a high </a:t>
            </a:r>
            <a:r>
              <a:rPr lang="en-US" b="1" dirty="0"/>
              <a:t>chance of vaginal birth </a:t>
            </a:r>
            <a:r>
              <a:rPr lang="en-US" dirty="0" smtClean="0"/>
              <a:t>and normal </a:t>
            </a:r>
            <a:r>
              <a:rPr lang="en-US" dirty="0"/>
              <a:t>newborn outcome</a:t>
            </a:r>
            <a:r>
              <a:rPr lang="en-US" dirty="0" smtClean="0"/>
              <a:t>).</a:t>
            </a:r>
          </a:p>
          <a:p>
            <a:r>
              <a:rPr lang="en-US" dirty="0"/>
              <a:t>This </a:t>
            </a:r>
            <a:r>
              <a:rPr lang="en-US" b="1" dirty="0">
                <a:solidFill>
                  <a:srgbClr val="C00000"/>
                </a:solidFill>
              </a:rPr>
              <a:t>change</a:t>
            </a:r>
            <a:r>
              <a:rPr lang="en-US" b="1" dirty="0"/>
              <a:t> in the labor curve </a:t>
            </a:r>
            <a:r>
              <a:rPr lang="en-US" dirty="0"/>
              <a:t>can be attributed </a:t>
            </a:r>
            <a:r>
              <a:rPr lang="en-US" dirty="0" smtClean="0"/>
              <a:t>to </a:t>
            </a:r>
            <a:r>
              <a:rPr lang="en-US" b="1" dirty="0" smtClean="0"/>
              <a:t>changes </a:t>
            </a:r>
            <a:r>
              <a:rPr lang="en-US" b="1" dirty="0"/>
              <a:t>in patient characteristics</a:t>
            </a:r>
            <a:r>
              <a:rPr lang="en-US" dirty="0"/>
              <a:t> and </a:t>
            </a:r>
            <a:r>
              <a:rPr lang="en-US" b="1" dirty="0"/>
              <a:t>obstetric </a:t>
            </a:r>
            <a:r>
              <a:rPr lang="en-US" b="1" dirty="0" smtClean="0"/>
              <a:t>practices</a:t>
            </a:r>
            <a:r>
              <a:rPr lang="en-US" dirty="0"/>
              <a:t>: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In contemporary cohort </a:t>
            </a:r>
            <a:r>
              <a:rPr lang="en-US" dirty="0" smtClean="0"/>
              <a:t>studies, the </a:t>
            </a:r>
            <a:r>
              <a:rPr lang="en-US" dirty="0" err="1"/>
              <a:t>parturients</a:t>
            </a:r>
            <a:r>
              <a:rPr lang="en-US" dirty="0"/>
              <a:t> tended to be more </a:t>
            </a:r>
            <a:r>
              <a:rPr lang="en-US" b="1" dirty="0"/>
              <a:t>racially diverse</a:t>
            </a:r>
            <a:r>
              <a:rPr lang="en-US" dirty="0"/>
              <a:t>, </a:t>
            </a:r>
            <a:r>
              <a:rPr lang="en-US" b="1" dirty="0"/>
              <a:t>older</a:t>
            </a:r>
            <a:r>
              <a:rPr lang="en-US" dirty="0"/>
              <a:t>, and more </a:t>
            </a:r>
            <a:r>
              <a:rPr lang="en-US" b="1" dirty="0"/>
              <a:t>overweight/obese</a:t>
            </a:r>
            <a:r>
              <a:rPr lang="en-US" dirty="0"/>
              <a:t> </a:t>
            </a:r>
            <a:r>
              <a:rPr lang="en-US" dirty="0" smtClean="0"/>
              <a:t>than </a:t>
            </a:r>
            <a:r>
              <a:rPr lang="en-US" dirty="0"/>
              <a:t>Friedman's </a:t>
            </a:r>
            <a:r>
              <a:rPr lang="en-US" dirty="0" err="1"/>
              <a:t>parturients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b="1" dirty="0" smtClean="0"/>
              <a:t>Oxytocin </a:t>
            </a:r>
            <a:r>
              <a:rPr lang="en-US" b="1" dirty="0"/>
              <a:t>and epidural </a:t>
            </a:r>
            <a:r>
              <a:rPr lang="en-US" dirty="0"/>
              <a:t>were utilized more frequently, and </a:t>
            </a:r>
            <a:r>
              <a:rPr lang="en-US" b="1" dirty="0" smtClean="0"/>
              <a:t>episiotomy and </a:t>
            </a:r>
            <a:r>
              <a:rPr lang="en-US" b="1" dirty="0"/>
              <a:t>instrument-assisted</a:t>
            </a:r>
            <a:r>
              <a:rPr lang="en-US" dirty="0"/>
              <a:t> vaginal birth were performed </a:t>
            </a:r>
            <a:r>
              <a:rPr lang="en-US" b="1" dirty="0"/>
              <a:t>less</a:t>
            </a:r>
            <a:r>
              <a:rPr lang="en-US" dirty="0"/>
              <a:t> frequently in </a:t>
            </a:r>
            <a:r>
              <a:rPr lang="en-US" dirty="0" smtClean="0"/>
              <a:t>contemporary studies </a:t>
            </a:r>
            <a:r>
              <a:rPr lang="en-US" dirty="0"/>
              <a:t>than in Friedman's </a:t>
            </a:r>
            <a:r>
              <a:rPr lang="en-US" dirty="0" err="1" smtClean="0"/>
              <a:t>parturients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89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369277"/>
            <a:ext cx="10018713" cy="17525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395047"/>
            <a:ext cx="10018713" cy="3689838"/>
          </a:xfrm>
        </p:spPr>
        <p:txBody>
          <a:bodyPr>
            <a:normAutofit/>
          </a:bodyPr>
          <a:lstStyle/>
          <a:p>
            <a:r>
              <a:rPr lang="en-US" dirty="0"/>
              <a:t>T</a:t>
            </a:r>
            <a:r>
              <a:rPr lang="en-US" dirty="0" smtClean="0"/>
              <a:t>hese robust contemporary </a:t>
            </a:r>
            <a:r>
              <a:rPr lang="en-US" dirty="0"/>
              <a:t>data </a:t>
            </a:r>
            <a:r>
              <a:rPr lang="en-US" b="1" dirty="0"/>
              <a:t>better reflect contemporary </a:t>
            </a:r>
            <a:r>
              <a:rPr lang="en-US" dirty="0" err="1"/>
              <a:t>parturients</a:t>
            </a:r>
            <a:r>
              <a:rPr lang="en-US" dirty="0"/>
              <a:t> and labor practices </a:t>
            </a:r>
            <a:r>
              <a:rPr lang="en-US" dirty="0" smtClean="0"/>
              <a:t>than Friedman's </a:t>
            </a:r>
            <a:r>
              <a:rPr lang="en-US" dirty="0"/>
              <a:t>initial data, which were based on labors in only 500 nulliparous and 500 </a:t>
            </a:r>
            <a:r>
              <a:rPr lang="en-US" dirty="0" smtClean="0"/>
              <a:t>parous patients </a:t>
            </a:r>
            <a:r>
              <a:rPr lang="en-US" dirty="0"/>
              <a:t>with different maternal characteristics and managed at a single institution </a:t>
            </a:r>
            <a:r>
              <a:rPr lang="en-US" dirty="0" smtClean="0"/>
              <a:t>by different </a:t>
            </a:r>
            <a:r>
              <a:rPr lang="en-US" dirty="0"/>
              <a:t>obstetric norms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Friedman and </a:t>
            </a:r>
            <a:r>
              <a:rPr lang="en-US" dirty="0"/>
              <a:t>Cohen have not accepted the revision of the classic labor curve, arguing that the </a:t>
            </a:r>
            <a:r>
              <a:rPr lang="en-US" dirty="0" smtClean="0"/>
              <a:t>shape of </a:t>
            </a:r>
            <a:r>
              <a:rPr lang="en-US" dirty="0"/>
              <a:t>the contemporary curve may have been influenced by selection biases, confounders, </a:t>
            </a:r>
            <a:r>
              <a:rPr lang="en-US" dirty="0" smtClean="0"/>
              <a:t>and statistical methods.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76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1894</TotalTime>
  <Words>1783</Words>
  <Application>Microsoft Office PowerPoint</Application>
  <PresentationFormat>Widescreen</PresentationFormat>
  <Paragraphs>139</Paragraphs>
  <Slides>40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Arial</vt:lpstr>
      <vt:lpstr>Calibri</vt:lpstr>
      <vt:lpstr>Corbel</vt:lpstr>
      <vt:lpstr>Tahoma</vt:lpstr>
      <vt:lpstr>TimesNewRomanPSMT</vt:lpstr>
      <vt:lpstr>Parallax</vt:lpstr>
      <vt:lpstr>In The name of GOD</vt:lpstr>
      <vt:lpstr>Management of First Stage of labor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Normal progression in induced labors</vt:lpstr>
      <vt:lpstr>Ultrasound</vt:lpstr>
      <vt:lpstr>Diagnosis and Management of First-Stage Labor Abnormalites</vt:lpstr>
      <vt:lpstr>Risk Factors for Uterine Dysfunction</vt:lpstr>
      <vt:lpstr>PowerPoint Presentation</vt:lpstr>
      <vt:lpstr>PowerPoint Presentation</vt:lpstr>
      <vt:lpstr>Diagnosis of Latent phase</vt:lpstr>
      <vt:lpstr>Prolong Latent Phase</vt:lpstr>
      <vt:lpstr>Factors affecting the duration of the latent phase</vt:lpstr>
      <vt:lpstr>PowerPoint Presentation</vt:lpstr>
      <vt:lpstr>PowerPoint Presentation</vt:lpstr>
      <vt:lpstr>Should pregnant people in the latent phase be at home or in the hospital? </vt:lpstr>
      <vt:lpstr>PowerPoint Presentation</vt:lpstr>
      <vt:lpstr>Intervention in Latent Phase</vt:lpstr>
      <vt:lpstr>PowerPoint Presentation</vt:lpstr>
      <vt:lpstr>  Abnormal Active Phase</vt:lpstr>
      <vt:lpstr>PowerPoint Presentation</vt:lpstr>
      <vt:lpstr>Protraction Disorders</vt:lpstr>
      <vt:lpstr>MANAGEMENT Protraction Disorders  </vt:lpstr>
      <vt:lpstr>PowerPoint Presentation</vt:lpstr>
      <vt:lpstr>PowerPoint Presentation</vt:lpstr>
      <vt:lpstr>PowerPoint Presentation</vt:lpstr>
      <vt:lpstr>Arrest Disorders</vt:lpstr>
      <vt:lpstr>PowerPoint Presentation</vt:lpstr>
      <vt:lpstr>Arrest </vt:lpstr>
      <vt:lpstr>PowerPoint Presentation</vt:lpstr>
      <vt:lpstr>Maternal and Newborn outcomes associated with Abnormal Labor progression</vt:lpstr>
      <vt:lpstr>Maternal outcome</vt:lpstr>
      <vt:lpstr>Newborn outcome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maryamkasraeian@gmail.com</dc:creator>
  <cp:lastModifiedBy>maryamkasraeian@gmail.com</cp:lastModifiedBy>
  <cp:revision>13</cp:revision>
  <dcterms:created xsi:type="dcterms:W3CDTF">2024-01-25T17:25:02Z</dcterms:created>
  <dcterms:modified xsi:type="dcterms:W3CDTF">2024-02-02T17:30:56Z</dcterms:modified>
</cp:coreProperties>
</file>